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7" r:id="rId2"/>
    <p:sldId id="258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2" r:id="rId15"/>
    <p:sldId id="273" r:id="rId16"/>
    <p:sldId id="274" r:id="rId17"/>
    <p:sldId id="275" r:id="rId18"/>
    <p:sldId id="271" r:id="rId19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200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F3FD429-5A5F-4E27-BFAF-962348004C5F}" type="datetimeFigureOut">
              <a:rPr lang="sr-Latn-RS" smtClean="0"/>
              <a:t>29.3.2023.</a:t>
            </a:fld>
            <a:endParaRPr lang="sr-Latn-R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sr-Latn-R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6B7ED30-69A9-4303-BCD0-5A8D938834BD}" type="slidenum">
              <a:rPr lang="sr-Latn-RS" smtClean="0"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FD429-5A5F-4E27-BFAF-962348004C5F}" type="datetimeFigureOut">
              <a:rPr lang="sr-Latn-RS" smtClean="0"/>
              <a:t>29.3.2023.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7ED30-69A9-4303-BCD0-5A8D938834BD}" type="slidenum">
              <a:rPr lang="sr-Latn-RS" smtClean="0"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FD429-5A5F-4E27-BFAF-962348004C5F}" type="datetimeFigureOut">
              <a:rPr lang="sr-Latn-RS" smtClean="0"/>
              <a:t>29.3.2023.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7ED30-69A9-4303-BCD0-5A8D938834BD}" type="slidenum">
              <a:rPr lang="sr-Latn-RS" smtClean="0"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FD429-5A5F-4E27-BFAF-962348004C5F}" type="datetimeFigureOut">
              <a:rPr lang="sr-Latn-RS" smtClean="0"/>
              <a:t>29.3.2023.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7ED30-69A9-4303-BCD0-5A8D938834BD}" type="slidenum">
              <a:rPr lang="sr-Latn-RS" smtClean="0"/>
              <a:t>‹#›</a:t>
            </a:fld>
            <a:endParaRPr lang="sr-Latn-R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FD429-5A5F-4E27-BFAF-962348004C5F}" type="datetimeFigureOut">
              <a:rPr lang="sr-Latn-RS" smtClean="0"/>
              <a:t>29.3.2023.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7ED30-69A9-4303-BCD0-5A8D938834BD}" type="slidenum">
              <a:rPr lang="sr-Latn-RS" smtClean="0"/>
              <a:t>‹#›</a:t>
            </a:fld>
            <a:endParaRPr lang="sr-Latn-R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FD429-5A5F-4E27-BFAF-962348004C5F}" type="datetimeFigureOut">
              <a:rPr lang="sr-Latn-RS" smtClean="0"/>
              <a:t>29.3.2023.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7ED30-69A9-4303-BCD0-5A8D938834BD}" type="slidenum">
              <a:rPr lang="sr-Latn-RS" smtClean="0"/>
              <a:t>‹#›</a:t>
            </a:fld>
            <a:endParaRPr lang="sr-Latn-R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FD429-5A5F-4E27-BFAF-962348004C5F}" type="datetimeFigureOut">
              <a:rPr lang="sr-Latn-RS" smtClean="0"/>
              <a:t>29.3.2023.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7ED30-69A9-4303-BCD0-5A8D938834BD}" type="slidenum">
              <a:rPr lang="sr-Latn-RS" smtClean="0"/>
              <a:t>‹#›</a:t>
            </a:fld>
            <a:endParaRPr lang="sr-Latn-R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FD429-5A5F-4E27-BFAF-962348004C5F}" type="datetimeFigureOut">
              <a:rPr lang="sr-Latn-RS" smtClean="0"/>
              <a:t>29.3.2023.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7ED30-69A9-4303-BCD0-5A8D938834BD}" type="slidenum">
              <a:rPr lang="sr-Latn-RS" smtClean="0"/>
              <a:t>‹#›</a:t>
            </a:fld>
            <a:endParaRPr lang="sr-Latn-R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FD429-5A5F-4E27-BFAF-962348004C5F}" type="datetimeFigureOut">
              <a:rPr lang="sr-Latn-RS" smtClean="0"/>
              <a:t>29.3.2023.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7ED30-69A9-4303-BCD0-5A8D938834BD}" type="slidenum">
              <a:rPr lang="sr-Latn-RS" smtClean="0"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7F3FD429-5A5F-4E27-BFAF-962348004C5F}" type="datetimeFigureOut">
              <a:rPr lang="sr-Latn-RS" smtClean="0"/>
              <a:t>29.3.2023.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7ED30-69A9-4303-BCD0-5A8D938834BD}" type="slidenum">
              <a:rPr lang="sr-Latn-RS" smtClean="0"/>
              <a:t>‹#›</a:t>
            </a:fld>
            <a:endParaRPr lang="sr-Latn-R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F3FD429-5A5F-4E27-BFAF-962348004C5F}" type="datetimeFigureOut">
              <a:rPr lang="sr-Latn-RS" smtClean="0"/>
              <a:t>29.3.2023.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6B7ED30-69A9-4303-BCD0-5A8D938834BD}" type="slidenum">
              <a:rPr lang="sr-Latn-RS" smtClean="0"/>
              <a:t>‹#›</a:t>
            </a:fld>
            <a:endParaRPr lang="sr-Latn-R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F3FD429-5A5F-4E27-BFAF-962348004C5F}" type="datetimeFigureOut">
              <a:rPr lang="sr-Latn-RS" smtClean="0"/>
              <a:t>29.3.2023.</a:t>
            </a:fld>
            <a:endParaRPr lang="sr-Latn-R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sr-Latn-R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6B7ED30-69A9-4303-BCD0-5A8D938834BD}" type="slidenum">
              <a:rPr lang="sr-Latn-RS" smtClean="0"/>
              <a:t>‹#›</a:t>
            </a:fld>
            <a:endParaRPr 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upisusedmi.mg.edu.rs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upisusedmi.mg.edu.rs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33407"/>
            <a:ext cx="8460432" cy="5184575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sr-Cyrl-RS" sz="4900" b="1" dirty="0">
                <a:solidFill>
                  <a:srgbClr val="C00000"/>
                </a:solidFill>
              </a:rPr>
              <a:t>УПИС У СЕДМИ РАЗРЕД </a:t>
            </a:r>
            <a:r>
              <a:rPr lang="sr-Cyrl-RS" sz="4900" b="1" dirty="0" smtClean="0">
                <a:solidFill>
                  <a:srgbClr val="C00000"/>
                </a:solidFill>
              </a:rPr>
              <a:t>У МАТЕМАТИЧКОЈ </a:t>
            </a:r>
            <a:r>
              <a:rPr lang="sr-Cyrl-RS" sz="4900" b="1" dirty="0">
                <a:solidFill>
                  <a:srgbClr val="C00000"/>
                </a:solidFill>
              </a:rPr>
              <a:t>ГИМНАЗИЈИ</a:t>
            </a:r>
            <a:endParaRPr lang="sr-Latn-RS" sz="4900" b="1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V="1">
            <a:off x="6948264" y="6093296"/>
            <a:ext cx="824136" cy="432048"/>
          </a:xfrm>
        </p:spPr>
        <p:txBody>
          <a:bodyPr>
            <a:normAutofit fontScale="92500" lnSpcReduction="20000"/>
          </a:bodyPr>
          <a:lstStyle/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981391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3002"/>
    </mc:Choice>
    <mc:Fallback xmlns="">
      <p:transition spd="slow" advTm="33002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60648"/>
            <a:ext cx="8784976" cy="561662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sr-Cyrl-RS" dirty="0"/>
          </a:p>
          <a:p>
            <a:pPr marL="0" indent="0" algn="ctr">
              <a:lnSpc>
                <a:spcPct val="200000"/>
              </a:lnSpc>
              <a:buNone/>
            </a:pPr>
            <a:r>
              <a:rPr lang="sr-Cyrl-RS" sz="4000" b="1" dirty="0">
                <a:solidFill>
                  <a:schemeClr val="bg1"/>
                </a:solidFill>
              </a:rPr>
              <a:t>24.6.- од </a:t>
            </a:r>
            <a:r>
              <a:rPr lang="sr-Cyrl-RS" sz="5100" b="1" dirty="0" smtClean="0">
                <a:solidFill>
                  <a:srgbClr val="C00000"/>
                </a:solidFill>
              </a:rPr>
              <a:t>УПИС ПРИМЉЕНИХ УЧЕНИКА 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sr-Cyrl-RS" sz="5100" b="1" dirty="0" smtClean="0">
                <a:solidFill>
                  <a:srgbClr val="C00000"/>
                </a:solidFill>
              </a:rPr>
              <a:t>У </a:t>
            </a:r>
            <a:r>
              <a:rPr lang="sr-Cyrl-RS" sz="5100" b="1" dirty="0">
                <a:solidFill>
                  <a:srgbClr val="C00000"/>
                </a:solidFill>
              </a:rPr>
              <a:t>СЕДМИ РАЗРЕД 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sr-Cyrl-RS" sz="5100" b="1" dirty="0" smtClean="0">
                <a:solidFill>
                  <a:srgbClr val="C00000"/>
                </a:solidFill>
              </a:rPr>
              <a:t>У ПОНЕДЕЉАК, 3 ЈУЛА ОД 12 ДО 16 ЧАСОВА </a:t>
            </a:r>
            <a:endParaRPr lang="sr-Cyrl-RS" sz="5100" b="1" dirty="0">
              <a:solidFill>
                <a:srgbClr val="C00000"/>
              </a:solidFill>
            </a:endParaRPr>
          </a:p>
          <a:p>
            <a:pPr marL="0" indent="0" algn="ctr">
              <a:lnSpc>
                <a:spcPct val="200000"/>
              </a:lnSpc>
              <a:buNone/>
            </a:pPr>
            <a:r>
              <a:rPr lang="sr-Cyrl-RS" sz="5100" b="1" dirty="0" smtClean="0">
                <a:solidFill>
                  <a:srgbClr val="C00000"/>
                </a:solidFill>
              </a:rPr>
              <a:t>У МАТЕМАТИЧКОЈ </a:t>
            </a:r>
            <a:r>
              <a:rPr lang="sr-Cyrl-RS" sz="5100" b="1" dirty="0">
                <a:solidFill>
                  <a:srgbClr val="C00000"/>
                </a:solidFill>
              </a:rPr>
              <a:t>ГИМНАЗИЈИ</a:t>
            </a:r>
          </a:p>
          <a:p>
            <a:pPr marL="0" lvl="0" indent="0">
              <a:lnSpc>
                <a:spcPct val="200000"/>
              </a:lnSpc>
              <a:buNone/>
            </a:pPr>
            <a:endParaRPr lang="sr-Latn-RS" dirty="0"/>
          </a:p>
          <a:p>
            <a:pPr marL="0" indent="0">
              <a:buNone/>
            </a:pPr>
            <a:endParaRPr lang="sr-Latn-RS" dirty="0"/>
          </a:p>
          <a:p>
            <a:pPr marL="0" lvl="0" indent="0">
              <a:buNone/>
            </a:pPr>
            <a:endParaRPr lang="sr-Latn-RS" dirty="0"/>
          </a:p>
          <a:p>
            <a:pPr marL="0" indent="0">
              <a:buNone/>
            </a:pPr>
            <a:endParaRPr lang="sr-Latn-R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58018"/>
          </a:xfrm>
        </p:spPr>
        <p:txBody>
          <a:bodyPr>
            <a:normAutofit fontScale="90000"/>
          </a:bodyPr>
          <a:lstStyle/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4212535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1351"/>
    </mc:Choice>
    <mc:Fallback xmlns="">
      <p:transition spd="slow" advTm="31351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700808"/>
            <a:ext cx="8924800" cy="46085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r-Cyrl-RS" sz="2800" b="1" dirty="0">
                <a:solidFill>
                  <a:srgbClr val="C00000"/>
                </a:solidFill>
              </a:rPr>
              <a:t>За упис је неопходно приложити следећа оригинална документа</a:t>
            </a:r>
            <a:r>
              <a:rPr lang="sr-Cyrl-RS" sz="2800" b="1" dirty="0" smtClean="0">
                <a:solidFill>
                  <a:srgbClr val="C00000"/>
                </a:solidFill>
              </a:rPr>
              <a:t>:</a:t>
            </a:r>
          </a:p>
          <a:p>
            <a:pPr marL="0" indent="0" algn="ctr">
              <a:buNone/>
            </a:pPr>
            <a:endParaRPr lang="sr-Cyrl-RS" sz="2800" b="1" dirty="0">
              <a:solidFill>
                <a:srgbClr val="C0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r-Cyrl-CS" sz="2800" b="1" dirty="0" smtClean="0">
                <a:solidFill>
                  <a:srgbClr val="C00000"/>
                </a:solidFill>
              </a:rPr>
              <a:t>Оригинална </a:t>
            </a:r>
            <a:r>
              <a:rPr lang="sr-Cyrl-CS" sz="2800" b="1" dirty="0">
                <a:solidFill>
                  <a:srgbClr val="C00000"/>
                </a:solidFill>
              </a:rPr>
              <a:t>сведочанства петог и шестог разреда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r-Cyrl-CS" sz="2800" b="1" dirty="0" smtClean="0">
                <a:solidFill>
                  <a:srgbClr val="C00000"/>
                </a:solidFill>
              </a:rPr>
              <a:t>Попуњену </a:t>
            </a:r>
            <a:r>
              <a:rPr lang="sr-Cyrl-CS" sz="2800" b="1" dirty="0">
                <a:solidFill>
                  <a:srgbClr val="C00000"/>
                </a:solidFill>
              </a:rPr>
              <a:t>анкету о изборном предмету       </a:t>
            </a:r>
          </a:p>
          <a:p>
            <a:pPr marL="0" indent="0">
              <a:buNone/>
            </a:pPr>
            <a:r>
              <a:rPr lang="sr-Cyrl-CS" sz="2800" b="1" dirty="0">
                <a:solidFill>
                  <a:srgbClr val="C00000"/>
                </a:solidFill>
              </a:rPr>
              <a:t>    ( грађанско васпитање или верска настава)-  </a:t>
            </a:r>
          </a:p>
          <a:p>
            <a:pPr marL="0" indent="0">
              <a:buNone/>
            </a:pPr>
            <a:r>
              <a:rPr lang="sr-Cyrl-CS" sz="2800" b="1" dirty="0">
                <a:solidFill>
                  <a:srgbClr val="C00000"/>
                </a:solidFill>
              </a:rPr>
              <a:t>       формулар анкете се добија у школи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147248" cy="850106"/>
          </a:xfrm>
        </p:spPr>
        <p:txBody>
          <a:bodyPr>
            <a:normAutofit/>
          </a:bodyPr>
          <a:lstStyle/>
          <a:p>
            <a:r>
              <a:rPr lang="sr-Cyrl-RS" sz="3600" b="1" dirty="0">
                <a:solidFill>
                  <a:srgbClr val="C00000"/>
                </a:solidFill>
              </a:rPr>
              <a:t>УПИС У СЕДМИ РАЗРЕД</a:t>
            </a:r>
            <a:endParaRPr lang="sr-Latn-RS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7401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709"/>
    </mc:Choice>
    <mc:Fallback xmlns="">
      <p:transition spd="slow" advTm="30709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EF38AB8-B19A-419A-A43E-BFF2081467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83976"/>
          </a:xfrm>
        </p:spPr>
        <p:txBody>
          <a:bodyPr>
            <a:normAutofit/>
          </a:bodyPr>
          <a:lstStyle/>
          <a:p>
            <a:r>
              <a:rPr lang="sr-Cyrl-RS" sz="3600" b="1" dirty="0">
                <a:solidFill>
                  <a:srgbClr val="C00000"/>
                </a:solidFill>
              </a:rPr>
              <a:t>Тест је </a:t>
            </a:r>
            <a:r>
              <a:rPr lang="sr-Cyrl-RS" sz="3600" b="1" dirty="0" smtClean="0">
                <a:solidFill>
                  <a:srgbClr val="C00000"/>
                </a:solidFill>
              </a:rPr>
              <a:t>полагао 91 ученик;</a:t>
            </a:r>
            <a:endParaRPr lang="sr-Cyrl-RS" sz="3600" b="1" dirty="0">
              <a:solidFill>
                <a:srgbClr val="C00000"/>
              </a:solidFill>
            </a:endParaRPr>
          </a:p>
          <a:p>
            <a:r>
              <a:rPr lang="sr-Cyrl-RS" sz="3600" b="1" dirty="0">
                <a:solidFill>
                  <a:srgbClr val="C00000"/>
                </a:solidFill>
              </a:rPr>
              <a:t>Положило је </a:t>
            </a:r>
            <a:r>
              <a:rPr lang="sr-Cyrl-RS" sz="3600" b="1" dirty="0" smtClean="0">
                <a:solidFill>
                  <a:srgbClr val="C00000"/>
                </a:solidFill>
              </a:rPr>
              <a:t>66 ученика;</a:t>
            </a:r>
            <a:endParaRPr lang="sr-Cyrl-RS" sz="3600" b="1" dirty="0">
              <a:solidFill>
                <a:srgbClr val="C00000"/>
              </a:solidFill>
            </a:endParaRPr>
          </a:p>
          <a:p>
            <a:r>
              <a:rPr lang="sr-Cyrl-RS" sz="3600" b="1" dirty="0">
                <a:solidFill>
                  <a:srgbClr val="C00000"/>
                </a:solidFill>
              </a:rPr>
              <a:t>Најбоље рангирани ученик је имао 175 поена </a:t>
            </a:r>
            <a:r>
              <a:rPr lang="sr-Cyrl-RS" sz="3200" b="1" dirty="0">
                <a:solidFill>
                  <a:srgbClr val="C00000"/>
                </a:solidFill>
              </a:rPr>
              <a:t>(120 </a:t>
            </a:r>
            <a:r>
              <a:rPr lang="sr-Cyrl-RS" sz="3200" b="1" dirty="0" smtClean="0">
                <a:solidFill>
                  <a:srgbClr val="C00000"/>
                </a:solidFill>
              </a:rPr>
              <a:t>на тесту, 35 такмичење и 20 школа) </a:t>
            </a:r>
          </a:p>
          <a:p>
            <a:r>
              <a:rPr lang="sr-Cyrl-RS" sz="3600" b="1" dirty="0" smtClean="0">
                <a:solidFill>
                  <a:srgbClr val="C00000"/>
                </a:solidFill>
              </a:rPr>
              <a:t>Последњи </a:t>
            </a:r>
            <a:r>
              <a:rPr lang="sr-Cyrl-RS" sz="3600" b="1" dirty="0">
                <a:solidFill>
                  <a:srgbClr val="C00000"/>
                </a:solidFill>
              </a:rPr>
              <a:t>примљени ученик је имао 109,17 поена </a:t>
            </a:r>
            <a:r>
              <a:rPr lang="sr-Cyrl-RS" sz="3200" b="1" dirty="0">
                <a:solidFill>
                  <a:srgbClr val="C00000"/>
                </a:solidFill>
              </a:rPr>
              <a:t>(</a:t>
            </a:r>
            <a:r>
              <a:rPr lang="sr-Cyrl-RS" sz="3200" b="1" dirty="0" smtClean="0">
                <a:solidFill>
                  <a:srgbClr val="C00000"/>
                </a:solidFill>
              </a:rPr>
              <a:t>70 на тесту, 20 такмичење и 19,17 школа).</a:t>
            </a:r>
            <a:endParaRPr lang="sr-Latn-RS" sz="3200" b="1" dirty="0">
              <a:solidFill>
                <a:srgbClr val="C00000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E0750F0-E8B3-4DC6-8A36-CB3298420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txBody>
          <a:bodyPr>
            <a:noAutofit/>
          </a:bodyPr>
          <a:lstStyle/>
          <a:p>
            <a:pPr algn="ctr"/>
            <a:r>
              <a:rPr lang="sr-Cyrl-RS" sz="4400" dirty="0">
                <a:solidFill>
                  <a:srgbClr val="C00000"/>
                </a:solidFill>
              </a:rPr>
              <a:t>УПИС У СЕДМИ РАЗРЕД- </a:t>
            </a:r>
            <a:r>
              <a:rPr lang="sr-Cyrl-RS" sz="4400" dirty="0" smtClean="0">
                <a:solidFill>
                  <a:srgbClr val="C00000"/>
                </a:solidFill>
              </a:rPr>
              <a:t/>
            </a:r>
            <a:br>
              <a:rPr lang="sr-Cyrl-RS" sz="4400" dirty="0" smtClean="0">
                <a:solidFill>
                  <a:srgbClr val="C00000"/>
                </a:solidFill>
              </a:rPr>
            </a:br>
            <a:r>
              <a:rPr lang="sr-Cyrl-RS" sz="4400" dirty="0" smtClean="0">
                <a:solidFill>
                  <a:srgbClr val="C00000"/>
                </a:solidFill>
              </a:rPr>
              <a:t>ЈУНИ 2022</a:t>
            </a:r>
            <a:endParaRPr lang="sr-Latn-RS" sz="4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59515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23320" y="4910328"/>
            <a:ext cx="8964488" cy="4525963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endParaRPr lang="sr-Cyrl-RS" dirty="0" smtClean="0"/>
          </a:p>
          <a:p>
            <a:pPr marL="109728" indent="0">
              <a:buNone/>
            </a:pPr>
            <a:endParaRPr lang="sr-Cyrl-RS" dirty="0"/>
          </a:p>
          <a:p>
            <a:pPr marL="109728" indent="0">
              <a:buNone/>
            </a:pPr>
            <a:endParaRPr lang="sr-Cyrl-RS" dirty="0" smtClean="0"/>
          </a:p>
          <a:p>
            <a:pPr marL="109728" indent="0">
              <a:buNone/>
            </a:pPr>
            <a:endParaRPr lang="sr-Cyrl-RS" dirty="0"/>
          </a:p>
          <a:p>
            <a:pPr marL="109728" indent="0">
              <a:buNone/>
            </a:pPr>
            <a:endParaRPr lang="sr-Cyrl-RS" dirty="0" smtClean="0"/>
          </a:p>
          <a:p>
            <a:pPr marL="109728" indent="0">
              <a:buNone/>
            </a:pPr>
            <a:endParaRPr lang="sr-Cyrl-RS" dirty="0" smtClean="0"/>
          </a:p>
          <a:p>
            <a:pPr marL="109728" indent="0">
              <a:buNone/>
            </a:pPr>
            <a:endParaRPr lang="sr-Cyrl-RS" dirty="0"/>
          </a:p>
          <a:p>
            <a:pPr marL="109728" indent="0">
              <a:buNone/>
            </a:pPr>
            <a:endParaRPr lang="sr-Cyrl-RS" dirty="0" smtClean="0"/>
          </a:p>
          <a:p>
            <a:pPr marL="109728" indent="0">
              <a:buNone/>
            </a:pPr>
            <a:endParaRPr lang="sr-Cyrl-RS" dirty="0"/>
          </a:p>
          <a:p>
            <a:pPr marL="109728" indent="0">
              <a:buNone/>
            </a:pPr>
            <a:r>
              <a:rPr lang="sr-Cyrl-RS" dirty="0" smtClean="0"/>
              <a:t>   				                                                                                                                                                  </a:t>
            </a:r>
            <a:endParaRPr lang="sr-Latn-R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9512" y="274638"/>
            <a:ext cx="896448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sr-Cyrl-RS" dirty="0" smtClean="0"/>
              <a:t/>
            </a:r>
            <a:br>
              <a:rPr lang="sr-Cyrl-RS" dirty="0" smtClean="0"/>
            </a:br>
            <a:r>
              <a:rPr lang="sr-Cyrl-RS" dirty="0" smtClean="0">
                <a:solidFill>
                  <a:srgbClr val="C00000"/>
                </a:solidFill>
              </a:rPr>
              <a:t>Успех </a:t>
            </a:r>
            <a:r>
              <a:rPr lang="sr-Cyrl-RS" dirty="0">
                <a:solidFill>
                  <a:srgbClr val="C00000"/>
                </a:solidFill>
              </a:rPr>
              <a:t>ученика на </a:t>
            </a:r>
            <a:r>
              <a:rPr lang="sr-Cyrl-RS" dirty="0" smtClean="0">
                <a:solidFill>
                  <a:srgbClr val="C00000"/>
                </a:solidFill>
              </a:rPr>
              <a:t>тесту способности- </a:t>
            </a:r>
            <a:r>
              <a:rPr lang="sr-Cyrl-RS" dirty="0">
                <a:solidFill>
                  <a:srgbClr val="C00000"/>
                </a:solidFill>
              </a:rPr>
              <a:t>јуни </a:t>
            </a:r>
            <a:r>
              <a:rPr lang="sr-Cyrl-RS" dirty="0" smtClean="0">
                <a:solidFill>
                  <a:srgbClr val="C00000"/>
                </a:solidFill>
              </a:rPr>
              <a:t>2022.</a:t>
            </a:r>
            <a:r>
              <a:rPr lang="sr-Cyrl-RS" dirty="0">
                <a:solidFill>
                  <a:srgbClr val="C00000"/>
                </a:solidFill>
              </a:rPr>
              <a:t/>
            </a:r>
            <a:br>
              <a:rPr lang="sr-Cyrl-RS" dirty="0">
                <a:solidFill>
                  <a:srgbClr val="C00000"/>
                </a:solidFill>
              </a:rPr>
            </a:br>
            <a:endParaRPr lang="sr-Latn-RS" dirty="0">
              <a:solidFill>
                <a:srgbClr val="C00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8170322"/>
              </p:ext>
            </p:extLst>
          </p:nvPr>
        </p:nvGraphicFramePr>
        <p:xfrm>
          <a:off x="467544" y="1484784"/>
          <a:ext cx="8136899" cy="1081585"/>
        </p:xfrm>
        <a:graphic>
          <a:graphicData uri="http://schemas.openxmlformats.org/drawingml/2006/table">
            <a:tbl>
              <a:tblPr firstRow="1" firstCol="1" bandRow="1"/>
              <a:tblGrid>
                <a:gridCol w="1125019">
                  <a:extLst>
                    <a:ext uri="{9D8B030D-6E8A-4147-A177-3AD203B41FA5}">
                      <a16:colId xmlns:a16="http://schemas.microsoft.com/office/drawing/2014/main" val="4133531284"/>
                    </a:ext>
                  </a:extLst>
                </a:gridCol>
                <a:gridCol w="537942">
                  <a:extLst>
                    <a:ext uri="{9D8B030D-6E8A-4147-A177-3AD203B41FA5}">
                      <a16:colId xmlns:a16="http://schemas.microsoft.com/office/drawing/2014/main" val="4292783503"/>
                    </a:ext>
                  </a:extLst>
                </a:gridCol>
                <a:gridCol w="537942">
                  <a:extLst>
                    <a:ext uri="{9D8B030D-6E8A-4147-A177-3AD203B41FA5}">
                      <a16:colId xmlns:a16="http://schemas.microsoft.com/office/drawing/2014/main" val="3606485982"/>
                    </a:ext>
                  </a:extLst>
                </a:gridCol>
                <a:gridCol w="539636">
                  <a:extLst>
                    <a:ext uri="{9D8B030D-6E8A-4147-A177-3AD203B41FA5}">
                      <a16:colId xmlns:a16="http://schemas.microsoft.com/office/drawing/2014/main" val="79278319"/>
                    </a:ext>
                  </a:extLst>
                </a:gridCol>
                <a:gridCol w="539636">
                  <a:extLst>
                    <a:ext uri="{9D8B030D-6E8A-4147-A177-3AD203B41FA5}">
                      <a16:colId xmlns:a16="http://schemas.microsoft.com/office/drawing/2014/main" val="783852118"/>
                    </a:ext>
                  </a:extLst>
                </a:gridCol>
                <a:gridCol w="539636">
                  <a:extLst>
                    <a:ext uri="{9D8B030D-6E8A-4147-A177-3AD203B41FA5}">
                      <a16:colId xmlns:a16="http://schemas.microsoft.com/office/drawing/2014/main" val="4073040907"/>
                    </a:ext>
                  </a:extLst>
                </a:gridCol>
                <a:gridCol w="539636">
                  <a:extLst>
                    <a:ext uri="{9D8B030D-6E8A-4147-A177-3AD203B41FA5}">
                      <a16:colId xmlns:a16="http://schemas.microsoft.com/office/drawing/2014/main" val="141297651"/>
                    </a:ext>
                  </a:extLst>
                </a:gridCol>
                <a:gridCol w="539636">
                  <a:extLst>
                    <a:ext uri="{9D8B030D-6E8A-4147-A177-3AD203B41FA5}">
                      <a16:colId xmlns:a16="http://schemas.microsoft.com/office/drawing/2014/main" val="2360815935"/>
                    </a:ext>
                  </a:extLst>
                </a:gridCol>
                <a:gridCol w="539636">
                  <a:extLst>
                    <a:ext uri="{9D8B030D-6E8A-4147-A177-3AD203B41FA5}">
                      <a16:colId xmlns:a16="http://schemas.microsoft.com/office/drawing/2014/main" val="3219758042"/>
                    </a:ext>
                  </a:extLst>
                </a:gridCol>
                <a:gridCol w="539636">
                  <a:extLst>
                    <a:ext uri="{9D8B030D-6E8A-4147-A177-3AD203B41FA5}">
                      <a16:colId xmlns:a16="http://schemas.microsoft.com/office/drawing/2014/main" val="3530615513"/>
                    </a:ext>
                  </a:extLst>
                </a:gridCol>
                <a:gridCol w="539636">
                  <a:extLst>
                    <a:ext uri="{9D8B030D-6E8A-4147-A177-3AD203B41FA5}">
                      <a16:colId xmlns:a16="http://schemas.microsoft.com/office/drawing/2014/main" val="3123074263"/>
                    </a:ext>
                  </a:extLst>
                </a:gridCol>
                <a:gridCol w="539636">
                  <a:extLst>
                    <a:ext uri="{9D8B030D-6E8A-4147-A177-3AD203B41FA5}">
                      <a16:colId xmlns:a16="http://schemas.microsoft.com/office/drawing/2014/main" val="3781892703"/>
                    </a:ext>
                  </a:extLst>
                </a:gridCol>
                <a:gridCol w="539636">
                  <a:extLst>
                    <a:ext uri="{9D8B030D-6E8A-4147-A177-3AD203B41FA5}">
                      <a16:colId xmlns:a16="http://schemas.microsoft.com/office/drawing/2014/main" val="3056917320"/>
                    </a:ext>
                  </a:extLst>
                </a:gridCol>
                <a:gridCol w="539636">
                  <a:extLst>
                    <a:ext uri="{9D8B030D-6E8A-4147-A177-3AD203B41FA5}">
                      <a16:colId xmlns:a16="http://schemas.microsoft.com/office/drawing/2014/main" val="1413902111"/>
                    </a:ext>
                  </a:extLst>
                </a:gridCol>
              </a:tblGrid>
              <a:tr h="45326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Бр.поена</a:t>
                      </a:r>
                      <a:endParaRPr lang="sr-Latn-R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120</a:t>
                      </a:r>
                      <a:endParaRPr lang="sr-Latn-R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110</a:t>
                      </a:r>
                      <a:endParaRPr lang="sr-Latn-R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  <a:endParaRPr lang="sr-Latn-R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90</a:t>
                      </a:r>
                      <a:endParaRPr lang="sr-Latn-R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80</a:t>
                      </a:r>
                      <a:endParaRPr lang="sr-Latn-R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70</a:t>
                      </a:r>
                      <a:endParaRPr lang="sr-Latn-R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60</a:t>
                      </a:r>
                      <a:endParaRPr lang="sr-Latn-R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</a:t>
                      </a:r>
                      <a:endParaRPr lang="sr-Latn-R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40</a:t>
                      </a:r>
                      <a:endParaRPr lang="sr-Latn-R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30</a:t>
                      </a:r>
                      <a:endParaRPr lang="sr-Latn-R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</a:t>
                      </a:r>
                      <a:endParaRPr lang="sr-Latn-R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endParaRPr lang="sr-Cyrl-RS" sz="1100" b="1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sr-Cyrl-RS" sz="11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</a:t>
                      </a:r>
                      <a:endParaRPr lang="sr-Latn-R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endParaRPr lang="sr-Cyrl-RS" sz="1100" b="1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sr-Cyrl-RS" sz="11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sr-Latn-R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6777117"/>
                  </a:ext>
                </a:extLst>
              </a:tr>
              <a:tr h="48284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Број ученика</a:t>
                      </a:r>
                      <a:endParaRPr lang="sr-Latn-R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sr-Latn-R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</a:t>
                      </a:r>
                      <a:endParaRPr lang="sr-Latn-R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</a:t>
                      </a:r>
                      <a:endParaRPr lang="sr-Latn-R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</a:t>
                      </a:r>
                      <a:endParaRPr lang="sr-Latn-R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</a:t>
                      </a:r>
                      <a:endParaRPr lang="sr-Latn-R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</a:t>
                      </a:r>
                      <a:endParaRPr lang="sr-Latn-R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</a:t>
                      </a:r>
                      <a:endParaRPr lang="sr-Latn-R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</a:t>
                      </a:r>
                      <a:endParaRPr lang="sr-Latn-R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</a:t>
                      </a:r>
                      <a:endParaRPr lang="sr-Latn-R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</a:t>
                      </a:r>
                      <a:endParaRPr lang="sr-Latn-R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sr-Latn-R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sr-Latn-R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sr-Latn-R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691669"/>
                  </a:ext>
                </a:extLst>
              </a:tr>
            </a:tbl>
          </a:graphicData>
        </a:graphic>
      </p:graphicFrame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2843808" y="3429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RS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901687" y="2996951"/>
            <a:ext cx="12934493" cy="49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RS"/>
          </a:p>
        </p:txBody>
      </p:sp>
      <p:pic>
        <p:nvPicPr>
          <p:cNvPr id="1027" name="Chart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996952"/>
            <a:ext cx="6480720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26214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-61178" y="836712"/>
            <a:ext cx="9180512" cy="5328592"/>
          </a:xfrm>
        </p:spPr>
        <p:txBody>
          <a:bodyPr>
            <a:normAutofit fontScale="92500" lnSpcReduction="10000"/>
          </a:bodyPr>
          <a:lstStyle/>
          <a:p>
            <a:r>
              <a:rPr lang="sr-Cyrl-RS" b="1" dirty="0" smtClean="0">
                <a:solidFill>
                  <a:srgbClr val="C00000"/>
                </a:solidFill>
              </a:rPr>
              <a:t>У школској 2022/2023. у седми разред Математичке гимназије уписало се:</a:t>
            </a:r>
          </a:p>
          <a:p>
            <a:endParaRPr lang="sr-Cyrl-RS" b="1" dirty="0" smtClean="0">
              <a:solidFill>
                <a:srgbClr val="C0000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sr-Cyrl-RS" b="1" dirty="0" smtClean="0">
                <a:solidFill>
                  <a:srgbClr val="C00000"/>
                </a:solidFill>
              </a:rPr>
              <a:t>по 7 ученика са Новог Београда и Чукарице;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r-Cyrl-RS" b="1" dirty="0" smtClean="0">
                <a:solidFill>
                  <a:srgbClr val="C00000"/>
                </a:solidFill>
              </a:rPr>
              <a:t>6 ученика са Звездаре;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r-Cyrl-RS" b="1" dirty="0" smtClean="0">
                <a:solidFill>
                  <a:srgbClr val="C00000"/>
                </a:solidFill>
              </a:rPr>
              <a:t>4 са Врачара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r-Cyrl-RS" b="1" dirty="0" smtClean="0">
                <a:solidFill>
                  <a:srgbClr val="C00000"/>
                </a:solidFill>
              </a:rPr>
              <a:t>по 3 са Старог града, Вождовца, Раковице и Палилуле;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r-Cyrl-RS" b="1" dirty="0" smtClean="0">
                <a:solidFill>
                  <a:srgbClr val="C00000"/>
                </a:solidFill>
              </a:rPr>
              <a:t>по 2 са Савског венца и Земуна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r-Cyrl-RS" b="1" dirty="0" smtClean="0">
                <a:solidFill>
                  <a:srgbClr val="C00000"/>
                </a:solidFill>
              </a:rPr>
              <a:t>један </a:t>
            </a:r>
            <a:r>
              <a:rPr lang="sr-Cyrl-RS" b="1" dirty="0" smtClean="0">
                <a:solidFill>
                  <a:srgbClr val="C00000"/>
                </a:solidFill>
              </a:rPr>
              <a:t>ученик из Обреновца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r-Cyrl-RS" b="1" dirty="0" smtClean="0">
                <a:solidFill>
                  <a:srgbClr val="C00000"/>
                </a:solidFill>
              </a:rPr>
              <a:t>један </a:t>
            </a:r>
            <a:r>
              <a:rPr lang="sr-Cyrl-RS" b="1" dirty="0" smtClean="0">
                <a:solidFill>
                  <a:srgbClr val="C00000"/>
                </a:solidFill>
              </a:rPr>
              <a:t>ученик из Нових Бановаца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r-Cyrl-RS" b="1" dirty="0" smtClean="0">
                <a:solidFill>
                  <a:srgbClr val="C00000"/>
                </a:solidFill>
              </a:rPr>
              <a:t>два </a:t>
            </a:r>
            <a:r>
              <a:rPr lang="sr-Cyrl-RS" b="1" dirty="0" smtClean="0">
                <a:solidFill>
                  <a:srgbClr val="C00000"/>
                </a:solidFill>
              </a:rPr>
              <a:t>ученика која су дошла из иностранства- САД-а и Русије</a:t>
            </a:r>
            <a:endParaRPr lang="sr-Latn-RS" b="1" dirty="0">
              <a:solidFill>
                <a:srgbClr val="C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38944" y="53752"/>
            <a:ext cx="8229600" cy="782960"/>
          </a:xfrm>
        </p:spPr>
        <p:txBody>
          <a:bodyPr>
            <a:normAutofit/>
          </a:bodyPr>
          <a:lstStyle/>
          <a:p>
            <a:r>
              <a:rPr lang="sr-Cyrl-RS" sz="3600" dirty="0" smtClean="0">
                <a:solidFill>
                  <a:srgbClr val="C00000"/>
                </a:solidFill>
              </a:rPr>
              <a:t>Одакле нам долазе ученици?</a:t>
            </a:r>
            <a:endParaRPr lang="sr-Latn-RS" sz="3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36468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71009" y="1700808"/>
            <a:ext cx="8229600" cy="4755984"/>
          </a:xfrm>
        </p:spPr>
        <p:txBody>
          <a:bodyPr/>
          <a:lstStyle/>
          <a:p>
            <a:r>
              <a:rPr lang="sr-Cyrl-CS" sz="2800" b="1" dirty="0">
                <a:solidFill>
                  <a:srgbClr val="C00000"/>
                </a:solidFill>
              </a:rPr>
              <a:t>Пријемни испит је полагао свих 47 ученика осмог разред</a:t>
            </a:r>
          </a:p>
          <a:p>
            <a:r>
              <a:rPr lang="sr-Cyrl-CS" sz="2800" b="1" dirty="0">
                <a:solidFill>
                  <a:srgbClr val="C00000"/>
                </a:solidFill>
              </a:rPr>
              <a:t>Свих 47 ученика су положили пријемни испит (имали више од 120 поена).</a:t>
            </a:r>
          </a:p>
          <a:p>
            <a:r>
              <a:rPr lang="sr-Cyrl-RS" sz="2800" b="1" dirty="0">
                <a:solidFill>
                  <a:srgbClr val="C00000"/>
                </a:solidFill>
              </a:rPr>
              <a:t>Од ових ученика, први разред у Математичкој гимназији је уписало 43 ученика (91,49% ). Један ученик је одлучио да се не упише, иако је имао неопходне услове за упис, пошто је очекивао пресељење са породицом у иностранство.</a:t>
            </a:r>
            <a:endParaRPr lang="sr-Latn-RS" sz="2800" b="1" dirty="0">
              <a:solidFill>
                <a:srgbClr val="C00000"/>
              </a:solidFill>
            </a:endParaRPr>
          </a:p>
          <a:p>
            <a:endParaRPr lang="sr-Latn-R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200" dirty="0">
                <a:solidFill>
                  <a:srgbClr val="C00000"/>
                </a:solidFill>
              </a:rPr>
              <a:t>РЕЗУЛТАТИ УЧЕНИКА  МГ-а НА ПРИЈЕМНОМ И ЗАВРШНОМ ИСПИТУ</a:t>
            </a:r>
            <a:endParaRPr lang="sr-Latn-RS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50983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4637" y="1700808"/>
            <a:ext cx="8229600" cy="1531957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200" dirty="0">
                <a:solidFill>
                  <a:srgbClr val="C00000"/>
                </a:solidFill>
              </a:rPr>
              <a:t>РЕЗУЛТАТИ УЧЕНИКА  МГ-а НА ПРИЈЕМНОМ И ЗАВРШНОМ ИСПИТУ</a:t>
            </a:r>
            <a:endParaRPr lang="sr-Latn-RS" sz="3200" dirty="0">
              <a:solidFill>
                <a:srgbClr val="C0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5776" y="3232765"/>
            <a:ext cx="5648325" cy="3105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97062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Cyrl-RS" sz="2800" b="1" dirty="0">
                <a:solidFill>
                  <a:srgbClr val="C00000"/>
                </a:solidFill>
              </a:rPr>
              <a:t>Просечан број поена остварен на тесту из </a:t>
            </a:r>
            <a:endParaRPr lang="sr-Latn-RS" sz="2800" b="1" dirty="0">
              <a:solidFill>
                <a:srgbClr val="C00000"/>
              </a:solidFill>
            </a:endParaRPr>
          </a:p>
          <a:p>
            <a:pPr lvl="0">
              <a:buFont typeface="Wingdings" panose="05000000000000000000" pitchFamily="2" charset="2"/>
              <a:buChar char="ü"/>
            </a:pPr>
            <a:r>
              <a:rPr lang="sr-Cyrl-RS" sz="2800" b="1" dirty="0">
                <a:solidFill>
                  <a:srgbClr val="C00000"/>
                </a:solidFill>
              </a:rPr>
              <a:t>српског језика је био 17,21- кориговано </a:t>
            </a:r>
            <a:r>
              <a:rPr lang="sr-Cyrl-RS" sz="2800" b="1">
                <a:solidFill>
                  <a:srgbClr val="C00000"/>
                </a:solidFill>
              </a:rPr>
              <a:t>11,19 </a:t>
            </a:r>
            <a:r>
              <a:rPr lang="sr-Cyrl-RS" sz="2800" b="1" smtClean="0">
                <a:solidFill>
                  <a:srgbClr val="C00000"/>
                </a:solidFill>
              </a:rPr>
              <a:t>( </a:t>
            </a:r>
            <a:r>
              <a:rPr lang="sr-Cyrl-RS" sz="2800" b="1" dirty="0">
                <a:solidFill>
                  <a:srgbClr val="C00000"/>
                </a:solidFill>
              </a:rPr>
              <a:t>86,08%)- просек на нивоу Србије- 8,18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r-Cyrl-RS" sz="2800" b="1" dirty="0">
                <a:solidFill>
                  <a:srgbClr val="C00000"/>
                </a:solidFill>
              </a:rPr>
              <a:t>из математике 19,64- кориговано 12,77 (98,23%)-просек на нивоу Србије- 8,04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r-Cyrl-RS" sz="2800" b="1" dirty="0">
                <a:solidFill>
                  <a:srgbClr val="C00000"/>
                </a:solidFill>
              </a:rPr>
              <a:t>комбинованог теста 18,10- кориговано 12,67 (90,5%)- просек на нивоу Србије- 9,91</a:t>
            </a:r>
          </a:p>
          <a:p>
            <a:r>
              <a:rPr lang="sr-Cyrl-RS" sz="2800" b="1" dirty="0">
                <a:solidFill>
                  <a:srgbClr val="C00000"/>
                </a:solidFill>
              </a:rPr>
              <a:t>Укупно 36,63 од максималних могућих 40 поена (што је 91,58%).</a:t>
            </a:r>
            <a:endParaRPr lang="sr-Latn-RS" sz="2800" b="1" dirty="0">
              <a:solidFill>
                <a:srgbClr val="C00000"/>
              </a:solidFill>
            </a:endParaRPr>
          </a:p>
          <a:p>
            <a:endParaRPr lang="sr-Latn-R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200" dirty="0">
                <a:solidFill>
                  <a:srgbClr val="C00000"/>
                </a:solidFill>
              </a:rPr>
              <a:t>РЕЗУЛТАТИ УЧЕНИКА  МГ-а НА ПРИЈЕМНОМ И ЗАВРШНОМ ИСПИТУ</a:t>
            </a:r>
            <a:endParaRPr lang="sr-Latn-RS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34514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1628800"/>
            <a:ext cx="7992888" cy="27469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sr-Cyrl-RS" sz="6000" b="1" dirty="0">
                <a:solidFill>
                  <a:srgbClr val="C00000"/>
                </a:solidFill>
              </a:rPr>
              <a:t>ХВАЛА НА ПАЖЊИ!</a:t>
            </a:r>
          </a:p>
          <a:p>
            <a:pPr algn="ctr">
              <a:lnSpc>
                <a:spcPct val="150000"/>
              </a:lnSpc>
            </a:pPr>
            <a:r>
              <a:rPr lang="sr-Cyrl-RS" sz="6000" b="1" dirty="0">
                <a:solidFill>
                  <a:srgbClr val="C00000"/>
                </a:solidFill>
              </a:rPr>
              <a:t>☺</a:t>
            </a:r>
          </a:p>
        </p:txBody>
      </p:sp>
    </p:spTree>
    <p:extLst>
      <p:ext uri="{BB962C8B-B14F-4D97-AF65-F5344CB8AC3E}">
        <p14:creationId xmlns:p14="http://schemas.microsoft.com/office/powerpoint/2010/main" val="2155094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2940" y="1700808"/>
            <a:ext cx="8820472" cy="56166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Cyrl-CS" sz="2800" dirty="0">
                <a:solidFill>
                  <a:srgbClr val="C00000"/>
                </a:solidFill>
              </a:rPr>
              <a:t>За упис у седми разред основне школе у  Математичкој гимназији </a:t>
            </a:r>
          </a:p>
          <a:p>
            <a:pPr marL="0" indent="0">
              <a:buNone/>
            </a:pPr>
            <a:r>
              <a:rPr lang="sr-Cyrl-CS" sz="2800" dirty="0">
                <a:solidFill>
                  <a:srgbClr val="C00000"/>
                </a:solidFill>
              </a:rPr>
              <a:t>вреднују се: </a:t>
            </a:r>
            <a:endParaRPr lang="sr-Latn-RS" sz="28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sr-Cyrl-RS" sz="2800" dirty="0">
                <a:solidFill>
                  <a:srgbClr val="C00000"/>
                </a:solidFill>
              </a:rPr>
              <a:t>-  </a:t>
            </a:r>
            <a:r>
              <a:rPr lang="sr-Cyrl-RS" sz="2800" b="1" dirty="0">
                <a:solidFill>
                  <a:srgbClr val="C00000"/>
                </a:solidFill>
              </a:rPr>
              <a:t>резултати</a:t>
            </a:r>
            <a:r>
              <a:rPr lang="sr-Cyrl-RS" sz="2800" dirty="0">
                <a:solidFill>
                  <a:srgbClr val="C00000"/>
                </a:solidFill>
              </a:rPr>
              <a:t> </a:t>
            </a:r>
            <a:r>
              <a:rPr lang="sr-Cyrl-CS" sz="2800" b="1" dirty="0">
                <a:solidFill>
                  <a:srgbClr val="C00000"/>
                </a:solidFill>
              </a:rPr>
              <a:t>теста способности: </a:t>
            </a:r>
          </a:p>
          <a:p>
            <a:pPr marL="0" indent="0">
              <a:buNone/>
            </a:pPr>
            <a:r>
              <a:rPr lang="sr-Cyrl-CS" sz="2800" dirty="0">
                <a:solidFill>
                  <a:srgbClr val="C00000"/>
                </a:solidFill>
              </a:rPr>
              <a:t> максималан број поена: </a:t>
            </a:r>
            <a:r>
              <a:rPr lang="en-US" sz="2800" dirty="0">
                <a:solidFill>
                  <a:srgbClr val="C00000"/>
                </a:solidFill>
              </a:rPr>
              <a:t>12</a:t>
            </a:r>
            <a:r>
              <a:rPr lang="sr-Cyrl-CS" sz="2800" dirty="0">
                <a:solidFill>
                  <a:srgbClr val="C00000"/>
                </a:solidFill>
              </a:rPr>
              <a:t>0; </a:t>
            </a:r>
          </a:p>
          <a:p>
            <a:pPr marL="0" indent="0">
              <a:buNone/>
            </a:pPr>
            <a:r>
              <a:rPr lang="sr-Cyrl-CS" sz="2800" dirty="0">
                <a:solidFill>
                  <a:srgbClr val="C00000"/>
                </a:solidFill>
              </a:rPr>
              <a:t>да би положио ученик мора да оствари најмање 60 поена на тесту</a:t>
            </a:r>
          </a:p>
          <a:p>
            <a:pPr marL="0" indent="0">
              <a:buNone/>
            </a:pPr>
            <a:r>
              <a:rPr lang="sr-Cyrl-RS" sz="3600" dirty="0">
                <a:solidFill>
                  <a:srgbClr val="C00000"/>
                </a:solidFill>
              </a:rPr>
              <a:t>	-  </a:t>
            </a:r>
            <a:r>
              <a:rPr lang="sr-Cyrl-CS" sz="3600" b="1" dirty="0">
                <a:solidFill>
                  <a:srgbClr val="002060"/>
                </a:solidFill>
              </a:rPr>
              <a:t>	</a:t>
            </a:r>
            <a:endParaRPr lang="sr-Latn-RS" sz="36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sr-Latn-RS" dirty="0"/>
          </a:p>
          <a:p>
            <a:endParaRPr lang="sr-Latn-R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620688"/>
            <a:ext cx="7931224" cy="778098"/>
          </a:xfrm>
        </p:spPr>
        <p:txBody>
          <a:bodyPr>
            <a:normAutofit/>
          </a:bodyPr>
          <a:lstStyle/>
          <a:p>
            <a:r>
              <a:rPr lang="sr-Cyrl-RS" sz="3600" b="1" dirty="0">
                <a:solidFill>
                  <a:srgbClr val="C00000"/>
                </a:solidFill>
              </a:rPr>
              <a:t>УПИС У СЕДМИ РАЗРЕД</a:t>
            </a:r>
            <a:endParaRPr lang="sr-Latn-RS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5597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975"/>
    </mc:Choice>
    <mc:Fallback xmlns="">
      <p:transition spd="slow" advTm="30975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98786"/>
            <a:ext cx="9144000" cy="5459214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sr-Cyrl-CS" sz="3600" b="1" dirty="0">
                <a:solidFill>
                  <a:srgbClr val="C00000"/>
                </a:solidFill>
              </a:rPr>
              <a:t>-  </a:t>
            </a:r>
            <a:r>
              <a:rPr lang="sr-Cyrl-CS" sz="4400" b="1" dirty="0">
                <a:solidFill>
                  <a:srgbClr val="C00000"/>
                </a:solidFill>
              </a:rPr>
              <a:t>оцене ученика у досадашњем школовању</a:t>
            </a:r>
            <a:r>
              <a:rPr lang="sr-Cyrl-RS" sz="4400" dirty="0">
                <a:solidFill>
                  <a:srgbClr val="C00000"/>
                </a:solidFill>
              </a:rPr>
              <a:t>:</a:t>
            </a:r>
          </a:p>
          <a:p>
            <a:pPr marL="0" indent="0">
              <a:buNone/>
            </a:pPr>
            <a:r>
              <a:rPr lang="sr-Cyrl-RS" sz="4400" dirty="0">
                <a:solidFill>
                  <a:srgbClr val="C00000"/>
                </a:solidFill>
              </a:rPr>
              <a:t>       максималан број поена: 20</a:t>
            </a:r>
          </a:p>
          <a:p>
            <a:pPr>
              <a:buFontTx/>
              <a:buChar char="-"/>
            </a:pPr>
            <a:endParaRPr lang="sr-Cyrl-RS" sz="4400" b="1" dirty="0">
              <a:solidFill>
                <a:srgbClr val="C00000"/>
              </a:solidFill>
            </a:endParaRPr>
          </a:p>
          <a:p>
            <a:pPr>
              <a:buFontTx/>
              <a:buChar char="-"/>
            </a:pPr>
            <a:r>
              <a:rPr lang="sr-Cyrl-RS" sz="4400" b="1" dirty="0">
                <a:solidFill>
                  <a:srgbClr val="C00000"/>
                </a:solidFill>
              </a:rPr>
              <a:t>успех на такмичењу из математике у шестом разреду: </a:t>
            </a:r>
            <a:endParaRPr lang="sr-Cyrl-RS" sz="4400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sr-Cyrl-RS" sz="44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sr-Cyrl-CS" sz="4400" dirty="0"/>
              <a:t>	</a:t>
            </a:r>
            <a:r>
              <a:rPr lang="sr-Cyrl-CS" sz="4400" b="1" dirty="0">
                <a:solidFill>
                  <a:srgbClr val="C00000"/>
                </a:solidFill>
              </a:rPr>
              <a:t>	државно такмичење:</a:t>
            </a:r>
            <a:endParaRPr lang="sr-Latn-RS" sz="44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sr-Latn-RS" sz="4400" b="1" dirty="0">
                <a:solidFill>
                  <a:srgbClr val="C00000"/>
                </a:solidFill>
              </a:rPr>
              <a:t>	</a:t>
            </a:r>
            <a:r>
              <a:rPr lang="sr-Cyrl-CS" sz="4400" b="1" dirty="0">
                <a:solidFill>
                  <a:srgbClr val="C00000"/>
                </a:solidFill>
              </a:rPr>
              <a:t>		1. награда-40 поена</a:t>
            </a:r>
          </a:p>
          <a:p>
            <a:pPr marL="0" indent="0">
              <a:buNone/>
            </a:pPr>
            <a:r>
              <a:rPr lang="sr-Cyrl-CS" sz="4400" b="1" dirty="0">
                <a:solidFill>
                  <a:srgbClr val="C00000"/>
                </a:solidFill>
              </a:rPr>
              <a:t>			2. награда- 35 поена</a:t>
            </a:r>
          </a:p>
          <a:p>
            <a:pPr marL="0" indent="0">
              <a:buNone/>
            </a:pPr>
            <a:r>
              <a:rPr lang="sr-Cyrl-CS" sz="4400" b="1" dirty="0">
                <a:solidFill>
                  <a:srgbClr val="C00000"/>
                </a:solidFill>
              </a:rPr>
              <a:t>			3. награда- 30 поена</a:t>
            </a:r>
            <a:endParaRPr lang="en-US" sz="44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4400" b="1" dirty="0">
                <a:solidFill>
                  <a:srgbClr val="C00000"/>
                </a:solidFill>
              </a:rPr>
              <a:t>	</a:t>
            </a:r>
            <a:r>
              <a:rPr lang="sr-Cyrl-RS" sz="4400" b="1" dirty="0">
                <a:solidFill>
                  <a:srgbClr val="C00000"/>
                </a:solidFill>
              </a:rPr>
              <a:t>учествовање на државном такмичењу (без награде): 				         -</a:t>
            </a:r>
            <a:r>
              <a:rPr lang="en-US" sz="4400" b="1" dirty="0">
                <a:solidFill>
                  <a:srgbClr val="C00000"/>
                </a:solidFill>
              </a:rPr>
              <a:t>20 </a:t>
            </a:r>
            <a:r>
              <a:rPr lang="sr-Cyrl-RS" sz="4400" b="1" dirty="0">
                <a:solidFill>
                  <a:srgbClr val="C00000"/>
                </a:solidFill>
              </a:rPr>
              <a:t>поена</a:t>
            </a:r>
            <a:endParaRPr lang="sr-Cyrl-CS" sz="44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sr-Cyrl-CS" sz="4400" dirty="0">
                <a:solidFill>
                  <a:srgbClr val="C00000"/>
                </a:solidFill>
              </a:rPr>
              <a:t>				      		</a:t>
            </a:r>
            <a:endParaRPr lang="sr-Cyrl-RS" sz="4400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sr-Cyrl-RS" sz="4400" b="1" dirty="0">
                <a:solidFill>
                  <a:srgbClr val="C00000"/>
                </a:solidFill>
              </a:rPr>
              <a:t>МАКСИМАЛНО УЧЕНИК </a:t>
            </a:r>
          </a:p>
          <a:p>
            <a:pPr marL="0" indent="0" algn="ctr">
              <a:buNone/>
            </a:pPr>
            <a:r>
              <a:rPr lang="sr-Cyrl-RS" sz="4400" b="1" dirty="0">
                <a:solidFill>
                  <a:srgbClr val="C00000"/>
                </a:solidFill>
              </a:rPr>
              <a:t>МОЖЕ ИМАТИ  180 ПОЕНА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8219256" cy="850106"/>
          </a:xfrm>
        </p:spPr>
        <p:txBody>
          <a:bodyPr>
            <a:normAutofit/>
          </a:bodyPr>
          <a:lstStyle/>
          <a:p>
            <a:r>
              <a:rPr lang="sr-Cyrl-RS" sz="3600" b="1" dirty="0">
                <a:solidFill>
                  <a:srgbClr val="C00000"/>
                </a:solidFill>
              </a:rPr>
              <a:t>УПИС У СЕДМИ РАЗРЕД</a:t>
            </a:r>
            <a:endParaRPr lang="sr-Latn-RS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768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1146"/>
    </mc:Choice>
    <mc:Fallback xmlns="">
      <p:transition spd="slow" advTm="31146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8017" y="1628800"/>
            <a:ext cx="8877672" cy="424847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sr-Cyrl-RS" sz="6000" dirty="0">
                <a:solidFill>
                  <a:srgbClr val="C00000"/>
                </a:solidFill>
              </a:rPr>
              <a:t>КАКО УПИСАТИ </a:t>
            </a:r>
          </a:p>
          <a:p>
            <a:pPr marL="0" indent="0" algn="ctr">
              <a:buNone/>
            </a:pPr>
            <a:r>
              <a:rPr lang="sr-Cyrl-RS" sz="6000" dirty="0">
                <a:solidFill>
                  <a:srgbClr val="C00000"/>
                </a:solidFill>
              </a:rPr>
              <a:t>СЕДМИ РАЗРЕД </a:t>
            </a:r>
          </a:p>
          <a:p>
            <a:pPr marL="0" indent="0" algn="ctr">
              <a:buNone/>
            </a:pPr>
            <a:r>
              <a:rPr lang="sr-Cyrl-RS" sz="6000" dirty="0">
                <a:solidFill>
                  <a:srgbClr val="C00000"/>
                </a:solidFill>
              </a:rPr>
              <a:t>У </a:t>
            </a:r>
          </a:p>
          <a:p>
            <a:pPr marL="0" indent="0" algn="ctr">
              <a:buNone/>
            </a:pPr>
            <a:r>
              <a:rPr lang="sr-Cyrl-RS" sz="6000" dirty="0">
                <a:solidFill>
                  <a:srgbClr val="C00000"/>
                </a:solidFill>
              </a:rPr>
              <a:t>МАТЕМАТИЧКОЈ ГИМНАЗИЈИ?</a:t>
            </a:r>
            <a:endParaRPr lang="sr-Latn-RS" sz="6000" dirty="0">
              <a:solidFill>
                <a:srgbClr val="C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628800"/>
            <a:ext cx="8229600" cy="1728192"/>
          </a:xfrm>
        </p:spPr>
        <p:txBody>
          <a:bodyPr/>
          <a:lstStyle/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888308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943"/>
    </mc:Choice>
    <mc:Fallback xmlns="">
      <p:transition spd="slow" advTm="30943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615" y="1738770"/>
            <a:ext cx="9144000" cy="5112568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sr-Cyrl-CS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sr-Cyrl-CS" sz="6000" b="1" dirty="0">
                <a:solidFill>
                  <a:srgbClr val="C00000"/>
                </a:solidFill>
              </a:rPr>
              <a:t>Пријављивање за полагање теста способности: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sr-Cyrl-RS" sz="6000" b="1" dirty="0" smtClean="0">
                <a:solidFill>
                  <a:srgbClr val="C00000"/>
                </a:solidFill>
              </a:rPr>
              <a:t>од 18. априла до 12. јуна–онлајн</a:t>
            </a:r>
            <a:r>
              <a:rPr lang="en-US" sz="6000" b="1" dirty="0" smtClean="0">
                <a:solidFill>
                  <a:srgbClr val="C00000"/>
                </a:solidFill>
              </a:rPr>
              <a:t> </a:t>
            </a:r>
            <a:r>
              <a:rPr lang="sr-Cyrl-RS" sz="6000" b="1" dirty="0">
                <a:solidFill>
                  <a:srgbClr val="C00000"/>
                </a:solidFill>
              </a:rPr>
              <a:t>пријава </a:t>
            </a:r>
            <a:r>
              <a:rPr lang="sr-Latn-RS" sz="6000" b="1" dirty="0">
                <a:solidFill>
                  <a:srgbClr val="C00000"/>
                </a:solidFill>
                <a:hlinkClick r:id="rId2"/>
              </a:rPr>
              <a:t>https://upisusedmi.mg.edu.rs</a:t>
            </a:r>
            <a:r>
              <a:rPr lang="sr-Cyrl-RS" sz="6000" b="1" dirty="0">
                <a:solidFill>
                  <a:srgbClr val="C00000"/>
                </a:solidFill>
              </a:rPr>
              <a:t> </a:t>
            </a:r>
            <a:endParaRPr lang="sr-Latn-RS" sz="6000" b="1" dirty="0">
              <a:solidFill>
                <a:srgbClr val="C00000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sr-Cyrl-RS" sz="6000" b="1" dirty="0" smtClean="0">
                <a:solidFill>
                  <a:srgbClr val="C00000"/>
                </a:solidFill>
              </a:rPr>
              <a:t>понедељак и уторак, 12. и 13. јун, од 9 до 16 часова-у Математичкој гимназији, за оне који немају могућности онлајн пријаве</a:t>
            </a:r>
            <a:endParaRPr lang="sr-Cyrl-RS" sz="6000" b="1" dirty="0">
              <a:solidFill>
                <a:srgbClr val="C00000"/>
              </a:solidFill>
            </a:endParaRPr>
          </a:p>
          <a:p>
            <a:pPr marL="896938" indent="0">
              <a:lnSpc>
                <a:spcPct val="150000"/>
              </a:lnSpc>
              <a:buNone/>
            </a:pPr>
            <a:r>
              <a:rPr lang="sr-Cyrl-CS" sz="4400" b="1" dirty="0">
                <a:solidFill>
                  <a:srgbClr val="C00000"/>
                </a:solidFill>
              </a:rPr>
              <a:t>	</a:t>
            </a:r>
            <a:endParaRPr lang="sr-Latn-RS" sz="4400" dirty="0"/>
          </a:p>
          <a:p>
            <a:pPr marL="0" indent="0">
              <a:lnSpc>
                <a:spcPct val="150000"/>
              </a:lnSpc>
              <a:buNone/>
            </a:pPr>
            <a:endParaRPr lang="sr-Cyrl-CS" sz="3600" dirty="0">
              <a:solidFill>
                <a:srgbClr val="C0000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sr-Latn-RS" sz="3600" dirty="0">
              <a:solidFill>
                <a:srgbClr val="C00000"/>
              </a:solidFill>
            </a:endParaRPr>
          </a:p>
          <a:p>
            <a:endParaRPr lang="sr-Latn-R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003232" cy="780696"/>
          </a:xfrm>
        </p:spPr>
        <p:txBody>
          <a:bodyPr>
            <a:normAutofit fontScale="90000"/>
          </a:bodyPr>
          <a:lstStyle/>
          <a:p>
            <a:r>
              <a:rPr lang="sr-Cyrl-CS" u="wavy" dirty="0"/>
              <a:t>                                                     </a:t>
            </a:r>
            <a:r>
              <a:rPr lang="sr-Latn-RS" dirty="0"/>
              <a:t/>
            </a:r>
            <a:br>
              <a:rPr lang="sr-Latn-RS" dirty="0"/>
            </a:br>
            <a:r>
              <a:rPr lang="sr-Cyrl-RS" sz="4000" b="1" dirty="0">
                <a:solidFill>
                  <a:srgbClr val="C00000"/>
                </a:solidFill>
              </a:rPr>
              <a:t>УПИС У СЕДМИ РАЗРЕД</a:t>
            </a:r>
            <a:r>
              <a:rPr lang="sr-Cyrl-CS" sz="4000" b="1" u="wavy" dirty="0">
                <a:solidFill>
                  <a:srgbClr val="C00000"/>
                </a:solidFill>
                <a:effectLst/>
              </a:rPr>
              <a:t>:</a:t>
            </a:r>
            <a:endParaRPr lang="sr-Latn-RS" sz="4000" b="1" dirty="0">
              <a:solidFill>
                <a:srgbClr val="C0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9859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911"/>
    </mc:Choice>
    <mc:Fallback xmlns="">
      <p:transition spd="slow" advTm="3091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r-Cyrl-CS" dirty="0"/>
          </a:p>
          <a:p>
            <a:pPr marL="0" indent="0">
              <a:buNone/>
            </a:pPr>
            <a:r>
              <a:rPr lang="sr-Cyrl-CS" sz="4000" b="1" dirty="0">
                <a:solidFill>
                  <a:srgbClr val="C00000"/>
                </a:solidFill>
              </a:rPr>
              <a:t> ПОЛАГАЊЕ ТЕСТА СПОСОБНОСТИ</a:t>
            </a:r>
          </a:p>
          <a:p>
            <a:pPr marL="0" indent="0" algn="ctr">
              <a:buNone/>
            </a:pPr>
            <a:endParaRPr lang="sr-Cyrl-CS" b="1" dirty="0" smtClean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sr-Cyrl-CS" sz="4000" b="1" dirty="0" smtClean="0">
                <a:solidFill>
                  <a:srgbClr val="C00000"/>
                </a:solidFill>
              </a:rPr>
              <a:t>24. јуна 2023. у 10 часова</a:t>
            </a:r>
          </a:p>
          <a:p>
            <a:pPr marL="0" indent="0" algn="ctr">
              <a:buNone/>
            </a:pPr>
            <a:endParaRPr lang="sr-Cyrl-CS" b="1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sr-Cyrl-CS" sz="3200" b="1" dirty="0">
                <a:solidFill>
                  <a:srgbClr val="C00000"/>
                </a:solidFill>
              </a:rPr>
              <a:t>Ученици треба на тест да дођу  у школу</a:t>
            </a:r>
          </a:p>
          <a:p>
            <a:pPr marL="0" indent="0" algn="ctr">
              <a:buNone/>
            </a:pPr>
            <a:r>
              <a:rPr lang="sr-Cyrl-CS" sz="3200" b="1" dirty="0">
                <a:solidFill>
                  <a:srgbClr val="C00000"/>
                </a:solidFill>
              </a:rPr>
              <a:t>најкасније </a:t>
            </a:r>
            <a:r>
              <a:rPr lang="sr-Cyrl-RS" sz="3200" b="1" dirty="0" smtClean="0">
                <a:solidFill>
                  <a:srgbClr val="C00000"/>
                </a:solidFill>
              </a:rPr>
              <a:t>у 9.30</a:t>
            </a:r>
            <a:endParaRPr lang="sr-Cyrl-CS" sz="3200" b="1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sr-Cyrl-CS" sz="3200" b="1" dirty="0">
                <a:solidFill>
                  <a:srgbClr val="C00000"/>
                </a:solidFill>
              </a:rPr>
              <a:t>      Израда теста способности </a:t>
            </a:r>
          </a:p>
          <a:p>
            <a:pPr marL="0" indent="0" algn="ctr">
              <a:buNone/>
            </a:pPr>
            <a:r>
              <a:rPr lang="sr-Cyrl-CS" sz="3200" b="1" dirty="0">
                <a:solidFill>
                  <a:srgbClr val="C00000"/>
                </a:solidFill>
              </a:rPr>
              <a:t>     траје 120 минута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380" y="116632"/>
            <a:ext cx="8075240" cy="1368152"/>
          </a:xfrm>
        </p:spPr>
        <p:txBody>
          <a:bodyPr>
            <a:noAutofit/>
          </a:bodyPr>
          <a:lstStyle/>
          <a:p>
            <a:r>
              <a:rPr lang="sr-Cyrl-RS" sz="4400" b="1" dirty="0">
                <a:solidFill>
                  <a:srgbClr val="C00000"/>
                </a:solidFill>
              </a:rPr>
              <a:t>УПИС У СЕДМИ РАЗРЕД</a:t>
            </a:r>
            <a:br>
              <a:rPr lang="sr-Cyrl-RS" sz="4400" b="1" dirty="0">
                <a:solidFill>
                  <a:srgbClr val="C00000"/>
                </a:solidFill>
              </a:rPr>
            </a:br>
            <a:endParaRPr lang="sr-Latn-RS" sz="4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0988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567"/>
    </mc:Choice>
    <mc:Fallback xmlns="">
      <p:transition spd="slow" advTm="30567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44573" y="1628800"/>
            <a:ext cx="9156700" cy="508518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r-Cyrl-CS" sz="2800" b="1" dirty="0">
                <a:solidFill>
                  <a:srgbClr val="C00000"/>
                </a:solidFill>
              </a:rPr>
              <a:t>На израду теста треба понети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r-Cyrl-CS" sz="2800" b="1" dirty="0">
                <a:solidFill>
                  <a:srgbClr val="C00000"/>
                </a:solidFill>
              </a:rPr>
              <a:t>ђачку књижицу са фотографијом која је</a:t>
            </a:r>
          </a:p>
          <a:p>
            <a:pPr marL="0" indent="0">
              <a:buNone/>
            </a:pPr>
            <a:r>
              <a:rPr lang="sr-Cyrl-CS" sz="2800" b="1" dirty="0">
                <a:solidFill>
                  <a:srgbClr val="C00000"/>
                </a:solidFill>
              </a:rPr>
              <a:t>   печатирана,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r-Cyrl-CS" sz="2800" b="1" dirty="0">
                <a:solidFill>
                  <a:srgbClr val="C00000"/>
                </a:solidFill>
              </a:rPr>
              <a:t>потврду добијену када је пријављен тест способности и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r-Cyrl-CS" sz="2800" b="1" dirty="0">
                <a:solidFill>
                  <a:srgbClr val="C00000"/>
                </a:solidFill>
              </a:rPr>
              <a:t>прибор </a:t>
            </a:r>
            <a:r>
              <a:rPr lang="sr-Cyrl-CS" sz="2800" b="1" dirty="0" smtClean="0">
                <a:solidFill>
                  <a:srgbClr val="C00000"/>
                </a:solidFill>
              </a:rPr>
              <a:t>-оловка</a:t>
            </a:r>
            <a:r>
              <a:rPr lang="sr-Cyrl-CS" sz="2800" b="1" dirty="0">
                <a:solidFill>
                  <a:srgbClr val="C00000"/>
                </a:solidFill>
              </a:rPr>
              <a:t>, </a:t>
            </a:r>
            <a:r>
              <a:rPr lang="sr-Cyrl-CS" sz="2800" b="1" dirty="0" smtClean="0">
                <a:solidFill>
                  <a:srgbClr val="C00000"/>
                </a:solidFill>
              </a:rPr>
              <a:t>гумица,хемијска оловка, </a:t>
            </a:r>
          </a:p>
          <a:p>
            <a:pPr marL="0" indent="0">
              <a:buNone/>
            </a:pPr>
            <a:r>
              <a:rPr lang="sr-Cyrl-CS" sz="2800" b="1" dirty="0">
                <a:solidFill>
                  <a:srgbClr val="C00000"/>
                </a:solidFill>
              </a:rPr>
              <a:t> </a:t>
            </a:r>
            <a:r>
              <a:rPr lang="sr-Cyrl-CS" sz="2800" b="1" dirty="0" smtClean="0">
                <a:solidFill>
                  <a:srgbClr val="C00000"/>
                </a:solidFill>
              </a:rPr>
              <a:t>                  лењир, троугао и шестар</a:t>
            </a:r>
            <a:endParaRPr lang="sr-Cyrl-CS" sz="28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sr-Cyrl-CS" sz="28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sr-Cyrl-CS" sz="2800" b="1" dirty="0">
                <a:solidFill>
                  <a:srgbClr val="C00000"/>
                </a:solidFill>
              </a:rPr>
              <a:t>Може се понети и флашица са водом и чоколадица. Није дозвољено уносити мобилни </a:t>
            </a:r>
          </a:p>
          <a:p>
            <a:pPr marL="0" indent="0">
              <a:buNone/>
            </a:pPr>
            <a:r>
              <a:rPr lang="sr-Cyrl-CS" sz="2800" b="1" dirty="0">
                <a:solidFill>
                  <a:srgbClr val="C00000"/>
                </a:solidFill>
              </a:rPr>
              <a:t>		</a:t>
            </a:r>
            <a:r>
              <a:rPr lang="sr-Cyrl-CS" sz="2800" b="1" dirty="0" smtClean="0">
                <a:solidFill>
                  <a:srgbClr val="C00000"/>
                </a:solidFill>
              </a:rPr>
              <a:t>телефон и калкулатор</a:t>
            </a:r>
            <a:endParaRPr lang="sr-Cyrl-CS" sz="2800" b="1" dirty="0">
              <a:solidFill>
                <a:srgbClr val="C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156" y="620688"/>
            <a:ext cx="7931224" cy="850106"/>
          </a:xfrm>
        </p:spPr>
        <p:txBody>
          <a:bodyPr>
            <a:normAutofit/>
          </a:bodyPr>
          <a:lstStyle/>
          <a:p>
            <a:r>
              <a:rPr lang="sr-Cyrl-RS" sz="4000" b="1" dirty="0">
                <a:solidFill>
                  <a:srgbClr val="C00000"/>
                </a:solidFill>
              </a:rPr>
              <a:t>УПИС У СЕДМИ РАЗРЕД</a:t>
            </a:r>
            <a:endParaRPr lang="sr-Latn-RS" sz="4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274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332"/>
    </mc:Choice>
    <mc:Fallback xmlns="">
      <p:transition spd="slow" advTm="30332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525658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2400" b="1" dirty="0">
                <a:solidFill>
                  <a:srgbClr val="C00000"/>
                </a:solidFill>
              </a:rPr>
              <a:t>Непосредно после завршене израде теста- истицање решења задатака на огласној табли Школе и сајту </a:t>
            </a:r>
            <a:r>
              <a:rPr lang="ru-RU" sz="2400" b="1" dirty="0">
                <a:solidFill>
                  <a:srgbClr val="C00000"/>
                </a:solidFill>
                <a:hlinkClick r:id="rId2"/>
              </a:rPr>
              <a:t>https://upisusedmi.mg.edu.rs/</a:t>
            </a:r>
            <a:endParaRPr lang="ru-RU" sz="2400" b="1" dirty="0">
              <a:solidFill>
                <a:srgbClr val="C0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b="1" dirty="0">
                <a:solidFill>
                  <a:srgbClr val="C00000"/>
                </a:solidFill>
              </a:rPr>
              <a:t>У каснијим послеподневним сатима- истицање прелиминарних резултата теста способности на огласној табли Школе</a:t>
            </a:r>
            <a:r>
              <a:rPr lang="sr-Cyrl-RS" sz="2400" b="1" dirty="0">
                <a:solidFill>
                  <a:srgbClr val="C00000"/>
                </a:solidFill>
              </a:rPr>
              <a:t> </a:t>
            </a:r>
            <a:r>
              <a:rPr lang="ru-RU" sz="2400" b="1" dirty="0">
                <a:solidFill>
                  <a:srgbClr val="C00000"/>
                </a:solidFill>
              </a:rPr>
              <a:t>и сајту </a:t>
            </a:r>
            <a:r>
              <a:rPr lang="ru-RU" sz="2400" b="1" dirty="0">
                <a:solidFill>
                  <a:srgbClr val="C00000"/>
                </a:solidFill>
                <a:hlinkClick r:id="rId2"/>
              </a:rPr>
              <a:t>https://upisusedmi.mg.edu.rs/</a:t>
            </a:r>
            <a:endParaRPr lang="ru-RU" sz="2400" b="1" dirty="0">
              <a:solidFill>
                <a:srgbClr val="C0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b="1" dirty="0" smtClean="0">
                <a:solidFill>
                  <a:srgbClr val="C00000"/>
                </a:solidFill>
              </a:rPr>
              <a:t>понедељак, 26. јун, од 9 до 14 часова-примање </a:t>
            </a:r>
            <a:r>
              <a:rPr lang="ru-RU" sz="2400" b="1" dirty="0">
                <a:solidFill>
                  <a:srgbClr val="C00000"/>
                </a:solidFill>
              </a:rPr>
              <a:t>жалби на резултате теста </a:t>
            </a:r>
            <a:r>
              <a:rPr lang="ru-RU" sz="2400" b="1" dirty="0" smtClean="0">
                <a:solidFill>
                  <a:srgbClr val="C00000"/>
                </a:solidFill>
              </a:rPr>
              <a:t>способности</a:t>
            </a:r>
            <a:endParaRPr lang="ru-RU" sz="2400" b="1" dirty="0">
              <a:solidFill>
                <a:srgbClr val="C0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b="1" dirty="0" smtClean="0">
                <a:solidFill>
                  <a:srgbClr val="C00000"/>
                </a:solidFill>
              </a:rPr>
              <a:t>Уторак, 27. јун до 10 часова- објављивање </a:t>
            </a:r>
            <a:r>
              <a:rPr lang="ru-RU" sz="2400" b="1" dirty="0">
                <a:solidFill>
                  <a:srgbClr val="C00000"/>
                </a:solidFill>
              </a:rPr>
              <a:t>коначних резултата на тесту </a:t>
            </a:r>
            <a:r>
              <a:rPr lang="ru-RU" sz="2400" b="1" dirty="0" smtClean="0">
                <a:solidFill>
                  <a:srgbClr val="C00000"/>
                </a:solidFill>
              </a:rPr>
              <a:t>способности</a:t>
            </a:r>
            <a:endParaRPr lang="sr-Cyrl-CS" sz="2000" b="1" dirty="0">
              <a:solidFill>
                <a:srgbClr val="C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8003232" cy="792088"/>
          </a:xfrm>
        </p:spPr>
        <p:txBody>
          <a:bodyPr>
            <a:normAutofit/>
          </a:bodyPr>
          <a:lstStyle/>
          <a:p>
            <a:r>
              <a:rPr lang="sr-Cyrl-RS" sz="3600" b="1" dirty="0">
                <a:solidFill>
                  <a:srgbClr val="C00000"/>
                </a:solidFill>
              </a:rPr>
              <a:t>УПИС У СЕДМИ РАЗР</a:t>
            </a:r>
            <a:r>
              <a:rPr lang="sr-Cyrl-RS" sz="3600" dirty="0">
                <a:solidFill>
                  <a:srgbClr val="C00000"/>
                </a:solidFill>
              </a:rPr>
              <a:t>ЕД</a:t>
            </a:r>
            <a:endParaRPr lang="sr-Latn-RS" sz="3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6257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1687"/>
    </mc:Choice>
    <mc:Fallback xmlns="">
      <p:transition spd="slow" advTm="31687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12776"/>
            <a:ext cx="8748464" cy="5309428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2400" b="1" dirty="0" smtClean="0">
                <a:solidFill>
                  <a:srgbClr val="C00000"/>
                </a:solidFill>
              </a:rPr>
              <a:t>четвртак, 29.јун од 9 до 16 часова- доношење </a:t>
            </a:r>
            <a:r>
              <a:rPr lang="ru-RU" sz="2400" b="1" dirty="0">
                <a:solidFill>
                  <a:srgbClr val="C00000"/>
                </a:solidFill>
              </a:rPr>
              <a:t>фотокопије докумената ради верификације </a:t>
            </a:r>
            <a:r>
              <a:rPr lang="ru-RU" sz="2400" b="1" dirty="0" smtClean="0">
                <a:solidFill>
                  <a:srgbClr val="C00000"/>
                </a:solidFill>
              </a:rPr>
              <a:t>података, за све кандидате који су положили тест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b="1" dirty="0" smtClean="0">
                <a:solidFill>
                  <a:srgbClr val="C00000"/>
                </a:solidFill>
              </a:rPr>
              <a:t>уколико кандидати не донесу документа на верификацију, сматра се да су одустали од уписа!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r-Cyrl-RS" sz="2400" b="1" dirty="0" smtClean="0">
                <a:solidFill>
                  <a:srgbClr val="C00000"/>
                </a:solidFill>
              </a:rPr>
              <a:t>петак, 30. јуни, до 10 часова- објављивање прелиминарне ранг листе</a:t>
            </a:r>
            <a:endParaRPr lang="sr-Cyrl-RS" sz="2400" b="1" dirty="0">
              <a:solidFill>
                <a:srgbClr val="C0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r-Cyrl-RS" sz="2400" b="1" dirty="0" smtClean="0">
                <a:solidFill>
                  <a:srgbClr val="C00000"/>
                </a:solidFill>
              </a:rPr>
              <a:t>понедељак, 3. јули</a:t>
            </a:r>
            <a:r>
              <a:rPr lang="sr-Cyrl-RS" sz="2400" b="1" dirty="0">
                <a:solidFill>
                  <a:srgbClr val="C00000"/>
                </a:solidFill>
              </a:rPr>
              <a:t>, </a:t>
            </a:r>
            <a:r>
              <a:rPr lang="sr-Cyrl-RS" sz="2400" b="1" dirty="0" smtClean="0">
                <a:solidFill>
                  <a:srgbClr val="C00000"/>
                </a:solidFill>
              </a:rPr>
              <a:t> од 9 до 11 часова- примање </a:t>
            </a:r>
            <a:r>
              <a:rPr lang="sr-Cyrl-RS" sz="2400" b="1" dirty="0">
                <a:solidFill>
                  <a:srgbClr val="C00000"/>
                </a:solidFill>
              </a:rPr>
              <a:t>жалби на </a:t>
            </a:r>
            <a:r>
              <a:rPr lang="sr-Cyrl-RS" sz="2400" b="1" dirty="0" smtClean="0">
                <a:solidFill>
                  <a:srgbClr val="C00000"/>
                </a:solidFill>
              </a:rPr>
              <a:t>прелиминарну ранг листу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r-Cyrl-RS" sz="2400" b="1" dirty="0" smtClean="0">
                <a:solidFill>
                  <a:srgbClr val="C00000"/>
                </a:solidFill>
              </a:rPr>
              <a:t>понедељак, 3. јули, до 12 часова- објављивање коначне ранг листе</a:t>
            </a:r>
            <a:endParaRPr lang="sr-Cyrl-RS" sz="2400" b="1" dirty="0">
              <a:solidFill>
                <a:srgbClr val="C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427152"/>
            <a:ext cx="8363272" cy="644748"/>
          </a:xfrm>
        </p:spPr>
        <p:txBody>
          <a:bodyPr>
            <a:noAutofit/>
          </a:bodyPr>
          <a:lstStyle/>
          <a:p>
            <a:r>
              <a:rPr lang="sr-Cyrl-RS" sz="3600" b="1" dirty="0" smtClean="0">
                <a:solidFill>
                  <a:srgbClr val="C00000"/>
                </a:solidFill>
              </a:rPr>
              <a:t/>
            </a:r>
            <a:br>
              <a:rPr lang="sr-Cyrl-RS" sz="3600" b="1" dirty="0" smtClean="0">
                <a:solidFill>
                  <a:srgbClr val="C00000"/>
                </a:solidFill>
              </a:rPr>
            </a:br>
            <a:r>
              <a:rPr lang="sr-Cyrl-RS" sz="3600" b="1" dirty="0" smtClean="0">
                <a:solidFill>
                  <a:srgbClr val="C00000"/>
                </a:solidFill>
              </a:rPr>
              <a:t>УПИС </a:t>
            </a:r>
            <a:r>
              <a:rPr lang="sr-Cyrl-RS" sz="3600" b="1" dirty="0">
                <a:solidFill>
                  <a:srgbClr val="C00000"/>
                </a:solidFill>
              </a:rPr>
              <a:t>У СЕДМИ РАЗРЕД</a:t>
            </a:r>
            <a:br>
              <a:rPr lang="sr-Cyrl-RS" sz="3600" b="1" dirty="0">
                <a:solidFill>
                  <a:srgbClr val="C00000"/>
                </a:solidFill>
              </a:rPr>
            </a:br>
            <a:endParaRPr lang="sr-Latn-RS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0071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218"/>
    </mc:Choice>
    <mc:Fallback xmlns="">
      <p:transition spd="slow" advTm="30218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512</TotalTime>
  <Words>835</Words>
  <Application>Microsoft Office PowerPoint</Application>
  <PresentationFormat>On-screen Show (4:3)</PresentationFormat>
  <Paragraphs>148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</vt:lpstr>
      <vt:lpstr>Lucida Sans Unicode</vt:lpstr>
      <vt:lpstr>Times New Roman</vt:lpstr>
      <vt:lpstr>Verdana</vt:lpstr>
      <vt:lpstr>Wingdings</vt:lpstr>
      <vt:lpstr>Wingdings 2</vt:lpstr>
      <vt:lpstr>Wingdings 3</vt:lpstr>
      <vt:lpstr>Concourse</vt:lpstr>
      <vt:lpstr>УПИС У СЕДМИ РАЗРЕД У МАТЕМАТИЧКОЈ ГИМНАЗИЈИ</vt:lpstr>
      <vt:lpstr>УПИС У СЕДМИ РАЗРЕД</vt:lpstr>
      <vt:lpstr>УПИС У СЕДМИ РАЗРЕД</vt:lpstr>
      <vt:lpstr>PowerPoint Presentation</vt:lpstr>
      <vt:lpstr>                                                      УПИС У СЕДМИ РАЗРЕД:</vt:lpstr>
      <vt:lpstr>УПИС У СЕДМИ РАЗРЕД </vt:lpstr>
      <vt:lpstr>УПИС У СЕДМИ РАЗРЕД</vt:lpstr>
      <vt:lpstr>УПИС У СЕДМИ РАЗРЕД</vt:lpstr>
      <vt:lpstr> УПИС У СЕДМИ РАЗРЕД </vt:lpstr>
      <vt:lpstr>PowerPoint Presentation</vt:lpstr>
      <vt:lpstr>УПИС У СЕДМИ РАЗРЕД</vt:lpstr>
      <vt:lpstr>УПИС У СЕДМИ РАЗРЕД-  ЈУНИ 2022</vt:lpstr>
      <vt:lpstr> Успех ученика на тесту способности- јуни 2022. </vt:lpstr>
      <vt:lpstr>Одакле нам долазе ученици?</vt:lpstr>
      <vt:lpstr>РЕЗУЛТАТИ УЧЕНИКА  МГ-а НА ПРИЈЕМНОМ И ЗАВРШНОМ ИСПИТУ</vt:lpstr>
      <vt:lpstr>РЕЗУЛТАТИ УЧЕНИКА  МГ-а НА ПРИЈЕМНОМ И ЗАВРШНОМ ИСПИТУ</vt:lpstr>
      <vt:lpstr>РЕЗУЛТАТИ УЧЕНИКА  МГ-а НА ПРИЈЕМНОМ И ЗАВРШНОМ ИСПИТУ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УПИС У СЕДМИ РАЗРЕД ОСНОВНЕ ШКОЛЕ У МАТЕМАТИЧКОЈ ГИМНАЗИЈИ</dc:title>
  <dc:creator>Jasmin Stosic</dc:creator>
  <cp:lastModifiedBy>Jasmina Stosic</cp:lastModifiedBy>
  <cp:revision>34</cp:revision>
  <dcterms:created xsi:type="dcterms:W3CDTF">2015-05-18T13:42:02Z</dcterms:created>
  <dcterms:modified xsi:type="dcterms:W3CDTF">2023-03-29T11:42:25Z</dcterms:modified>
</cp:coreProperties>
</file>