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1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3FD429-5A5F-4E27-BFAF-962348004C5F}" type="datetimeFigureOut">
              <a:rPr lang="sr-Latn-RS" smtClean="0"/>
              <a:t>29.3.2023.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pisusedmi.mg.edu.r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pisusedmi.mg.edu.r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407"/>
            <a:ext cx="8460432" cy="518457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r-Cyrl-RS" sz="4900" b="1" dirty="0">
                <a:solidFill>
                  <a:srgbClr val="C00000"/>
                </a:solidFill>
              </a:rPr>
              <a:t>УПИС У СЕДМИ РАЗРЕД </a:t>
            </a:r>
            <a:r>
              <a:rPr lang="sr-Cyrl-RS" sz="4900" b="1" dirty="0" smtClean="0">
                <a:solidFill>
                  <a:srgbClr val="C00000"/>
                </a:solidFill>
              </a:rPr>
              <a:t>У МАТЕМАТИЧКОЈ </a:t>
            </a:r>
            <a:r>
              <a:rPr lang="sr-Cyrl-RS" sz="4900" b="1" dirty="0">
                <a:solidFill>
                  <a:srgbClr val="C00000"/>
                </a:solidFill>
              </a:rPr>
              <a:t>ГИМНАЗИЈИ</a:t>
            </a:r>
            <a:endParaRPr lang="sr-Latn-RS" sz="49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6948264" y="6093296"/>
            <a:ext cx="824136" cy="432048"/>
          </a:xfrm>
        </p:spPr>
        <p:txBody>
          <a:bodyPr>
            <a:normAutofit fontScale="92500" lnSpcReduction="20000"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8139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02"/>
    </mc:Choice>
    <mc:Fallback xmlns="">
      <p:transition spd="slow" advTm="3300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4000" b="1" dirty="0">
                <a:solidFill>
                  <a:schemeClr val="bg1"/>
                </a:solidFill>
              </a:rPr>
              <a:t>24.6.- од </a:t>
            </a:r>
            <a:r>
              <a:rPr lang="sr-Cyrl-RS" sz="5100" b="1" dirty="0" smtClean="0">
                <a:solidFill>
                  <a:srgbClr val="C00000"/>
                </a:solidFill>
              </a:rPr>
              <a:t>УПИС ПРИМЉЕНИХ УЧЕНИКА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5100" b="1" dirty="0" smtClean="0">
                <a:solidFill>
                  <a:srgbClr val="C00000"/>
                </a:solidFill>
              </a:rPr>
              <a:t>У </a:t>
            </a:r>
            <a:r>
              <a:rPr lang="sr-Cyrl-RS" sz="5100" b="1" dirty="0">
                <a:solidFill>
                  <a:srgbClr val="C00000"/>
                </a:solidFill>
              </a:rPr>
              <a:t>СЕДМИ РАЗРЕД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5100" b="1" dirty="0" smtClean="0">
                <a:solidFill>
                  <a:srgbClr val="C00000"/>
                </a:solidFill>
              </a:rPr>
              <a:t>У ПОНЕДЕЉАК, 3 ЈУЛА ОД 12 ДО 16 ЧАСОВА </a:t>
            </a:r>
            <a:endParaRPr lang="sr-Cyrl-RS" sz="5100" b="1" dirty="0">
              <a:solidFill>
                <a:srgbClr val="C00000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5100" b="1" dirty="0" smtClean="0">
                <a:solidFill>
                  <a:srgbClr val="C00000"/>
                </a:solidFill>
              </a:rPr>
              <a:t>У МАТЕМАТИЧКОЈ </a:t>
            </a:r>
            <a:r>
              <a:rPr lang="sr-Cyrl-RS" sz="5100" b="1" dirty="0">
                <a:solidFill>
                  <a:srgbClr val="C00000"/>
                </a:solidFill>
              </a:rPr>
              <a:t>ГИМНАЗИЈИ</a:t>
            </a:r>
          </a:p>
          <a:p>
            <a:pPr marL="0" lvl="0" indent="0">
              <a:lnSpc>
                <a:spcPct val="200000"/>
              </a:lnSpc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lv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1253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51"/>
    </mc:Choice>
    <mc:Fallback xmlns="">
      <p:transition spd="slow" advTm="3135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4800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800" b="1" dirty="0">
                <a:solidFill>
                  <a:srgbClr val="C00000"/>
                </a:solidFill>
              </a:rPr>
              <a:t>За упис је неопходно приложити следећа оригинална документа</a:t>
            </a:r>
            <a:r>
              <a:rPr lang="sr-Cyrl-RS" sz="2800" b="1" dirty="0" smtClean="0">
                <a:solidFill>
                  <a:srgbClr val="C00000"/>
                </a:solidFill>
              </a:rPr>
              <a:t>:</a:t>
            </a:r>
          </a:p>
          <a:p>
            <a:pPr marL="0" indent="0" algn="ctr">
              <a:buNone/>
            </a:pPr>
            <a:endParaRPr lang="sr-Cyrl-RS" sz="28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2800" b="1" dirty="0" smtClean="0">
                <a:solidFill>
                  <a:srgbClr val="C00000"/>
                </a:solidFill>
              </a:rPr>
              <a:t>Оригинална </a:t>
            </a:r>
            <a:r>
              <a:rPr lang="sr-Cyrl-CS" sz="2800" b="1" dirty="0">
                <a:solidFill>
                  <a:srgbClr val="C00000"/>
                </a:solidFill>
              </a:rPr>
              <a:t>сведочанства петог и шестог разреда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CS" sz="2800" b="1" dirty="0" smtClean="0">
                <a:solidFill>
                  <a:srgbClr val="C00000"/>
                </a:solidFill>
              </a:rPr>
              <a:t>Попуњену </a:t>
            </a:r>
            <a:r>
              <a:rPr lang="sr-Cyrl-CS" sz="2800" b="1" dirty="0">
                <a:solidFill>
                  <a:srgbClr val="C00000"/>
                </a:solidFill>
              </a:rPr>
              <a:t>анкету о изборном предмету      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   ( грађанско васпитање или верска настава)- 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      формулар анкете се добија у школи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47248" cy="850106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>УПИС У СЕДМИ РАЗРЕД</a:t>
            </a:r>
            <a:endParaRPr lang="sr-Latn-R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0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09"/>
    </mc:Choice>
    <mc:Fallback xmlns="">
      <p:transition spd="slow" advTm="3070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F38AB8-B19A-419A-A43E-BFF20814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3976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>Тест је </a:t>
            </a:r>
            <a:r>
              <a:rPr lang="sr-Cyrl-RS" sz="3600" b="1" dirty="0" smtClean="0">
                <a:solidFill>
                  <a:srgbClr val="C00000"/>
                </a:solidFill>
              </a:rPr>
              <a:t>полагао 91 ученик;</a:t>
            </a:r>
            <a:endParaRPr lang="sr-Cyrl-RS" sz="3600" b="1" dirty="0">
              <a:solidFill>
                <a:srgbClr val="C00000"/>
              </a:solidFill>
            </a:endParaRPr>
          </a:p>
          <a:p>
            <a:r>
              <a:rPr lang="sr-Cyrl-RS" sz="3600" b="1" dirty="0">
                <a:solidFill>
                  <a:srgbClr val="C00000"/>
                </a:solidFill>
              </a:rPr>
              <a:t>Положило је </a:t>
            </a:r>
            <a:r>
              <a:rPr lang="sr-Cyrl-RS" sz="3600" b="1" dirty="0" smtClean="0">
                <a:solidFill>
                  <a:srgbClr val="C00000"/>
                </a:solidFill>
              </a:rPr>
              <a:t>66 ученика;</a:t>
            </a:r>
            <a:endParaRPr lang="sr-Cyrl-RS" sz="3600" b="1" dirty="0">
              <a:solidFill>
                <a:srgbClr val="C00000"/>
              </a:solidFill>
            </a:endParaRPr>
          </a:p>
          <a:p>
            <a:r>
              <a:rPr lang="sr-Cyrl-RS" sz="3600" b="1" dirty="0">
                <a:solidFill>
                  <a:srgbClr val="C00000"/>
                </a:solidFill>
              </a:rPr>
              <a:t>Најбоље рангирани ученик је имао 175 поена </a:t>
            </a:r>
            <a:r>
              <a:rPr lang="sr-Cyrl-RS" sz="3200" b="1" dirty="0">
                <a:solidFill>
                  <a:srgbClr val="C00000"/>
                </a:solidFill>
              </a:rPr>
              <a:t>(120 </a:t>
            </a:r>
            <a:r>
              <a:rPr lang="sr-Cyrl-RS" sz="3200" b="1" dirty="0" smtClean="0">
                <a:solidFill>
                  <a:srgbClr val="C00000"/>
                </a:solidFill>
              </a:rPr>
              <a:t>на тесту, 35 такмичење и 20 школа) </a:t>
            </a:r>
          </a:p>
          <a:p>
            <a:r>
              <a:rPr lang="sr-Cyrl-RS" sz="3600" b="1" dirty="0" smtClean="0">
                <a:solidFill>
                  <a:srgbClr val="C00000"/>
                </a:solidFill>
              </a:rPr>
              <a:t>Последњи </a:t>
            </a:r>
            <a:r>
              <a:rPr lang="sr-Cyrl-RS" sz="3600" b="1" dirty="0">
                <a:solidFill>
                  <a:srgbClr val="C00000"/>
                </a:solidFill>
              </a:rPr>
              <a:t>примљени ученик је имао 109,17 поена </a:t>
            </a:r>
            <a:r>
              <a:rPr lang="sr-Cyrl-RS" sz="3200" b="1" dirty="0">
                <a:solidFill>
                  <a:srgbClr val="C00000"/>
                </a:solidFill>
              </a:rPr>
              <a:t>(</a:t>
            </a:r>
            <a:r>
              <a:rPr lang="sr-Cyrl-RS" sz="3200" b="1" dirty="0" smtClean="0">
                <a:solidFill>
                  <a:srgbClr val="C00000"/>
                </a:solidFill>
              </a:rPr>
              <a:t>70 на тесту, 20 такмичење и 19,17 школа).</a:t>
            </a:r>
            <a:endParaRPr lang="sr-Latn-RS" sz="3200" b="1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0750F0-E8B3-4DC6-8A36-CB3298420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sr-Cyrl-RS" sz="4400" dirty="0">
                <a:solidFill>
                  <a:srgbClr val="C00000"/>
                </a:solidFill>
              </a:rPr>
              <a:t>УПИС У СЕДМИ РАЗРЕД- </a:t>
            </a:r>
            <a:r>
              <a:rPr lang="sr-Cyrl-RS" sz="4400" dirty="0" smtClean="0">
                <a:solidFill>
                  <a:srgbClr val="C00000"/>
                </a:solidFill>
              </a:rPr>
              <a:t/>
            </a:r>
            <a:br>
              <a:rPr lang="sr-Cyrl-RS" sz="4400" dirty="0" smtClean="0">
                <a:solidFill>
                  <a:srgbClr val="C00000"/>
                </a:solidFill>
              </a:rPr>
            </a:br>
            <a:r>
              <a:rPr lang="sr-Cyrl-RS" sz="4400" dirty="0" smtClean="0">
                <a:solidFill>
                  <a:srgbClr val="C00000"/>
                </a:solidFill>
              </a:rPr>
              <a:t>ЈУНИ 2022</a:t>
            </a:r>
            <a:endParaRPr lang="sr-Latn-R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51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23320" y="4910328"/>
            <a:ext cx="8964488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sr-Cyrl-RS" dirty="0" smtClean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 smtClean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 smtClean="0"/>
          </a:p>
          <a:p>
            <a:pPr marL="109728" indent="0">
              <a:buNone/>
            </a:pPr>
            <a:endParaRPr lang="sr-Cyrl-RS" dirty="0" smtClean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 smtClean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r>
              <a:rPr lang="sr-Cyrl-RS" dirty="0" smtClean="0"/>
              <a:t>   				                                                                                                                                                  </a:t>
            </a: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>
                <a:solidFill>
                  <a:srgbClr val="C00000"/>
                </a:solidFill>
              </a:rPr>
              <a:t>Успех </a:t>
            </a:r>
            <a:r>
              <a:rPr lang="sr-Cyrl-RS" dirty="0">
                <a:solidFill>
                  <a:srgbClr val="C00000"/>
                </a:solidFill>
              </a:rPr>
              <a:t>ученика на </a:t>
            </a:r>
            <a:r>
              <a:rPr lang="sr-Cyrl-RS" dirty="0" smtClean="0">
                <a:solidFill>
                  <a:srgbClr val="C00000"/>
                </a:solidFill>
              </a:rPr>
              <a:t>тесту способности- </a:t>
            </a:r>
            <a:r>
              <a:rPr lang="sr-Cyrl-RS" dirty="0">
                <a:solidFill>
                  <a:srgbClr val="C00000"/>
                </a:solidFill>
              </a:rPr>
              <a:t>јуни </a:t>
            </a:r>
            <a:r>
              <a:rPr lang="sr-Cyrl-RS" dirty="0" smtClean="0">
                <a:solidFill>
                  <a:srgbClr val="C00000"/>
                </a:solidFill>
              </a:rPr>
              <a:t>2022.</a:t>
            </a:r>
            <a:r>
              <a:rPr lang="sr-Cyrl-RS" dirty="0">
                <a:solidFill>
                  <a:srgbClr val="C00000"/>
                </a:solidFill>
              </a:rPr>
              <a:t/>
            </a:r>
            <a:br>
              <a:rPr lang="sr-Cyrl-RS" dirty="0">
                <a:solidFill>
                  <a:srgbClr val="C00000"/>
                </a:solidFill>
              </a:rPr>
            </a:br>
            <a:endParaRPr lang="sr-Latn-R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170322"/>
              </p:ext>
            </p:extLst>
          </p:nvPr>
        </p:nvGraphicFramePr>
        <p:xfrm>
          <a:off x="467544" y="1484784"/>
          <a:ext cx="8136899" cy="1081585"/>
        </p:xfrm>
        <a:graphic>
          <a:graphicData uri="http://schemas.openxmlformats.org/drawingml/2006/table">
            <a:tbl>
              <a:tblPr firstRow="1" firstCol="1" bandRow="1"/>
              <a:tblGrid>
                <a:gridCol w="1125019">
                  <a:extLst>
                    <a:ext uri="{9D8B030D-6E8A-4147-A177-3AD203B41FA5}">
                      <a16:colId xmlns:a16="http://schemas.microsoft.com/office/drawing/2014/main" val="4133531284"/>
                    </a:ext>
                  </a:extLst>
                </a:gridCol>
                <a:gridCol w="537942">
                  <a:extLst>
                    <a:ext uri="{9D8B030D-6E8A-4147-A177-3AD203B41FA5}">
                      <a16:colId xmlns:a16="http://schemas.microsoft.com/office/drawing/2014/main" val="4292783503"/>
                    </a:ext>
                  </a:extLst>
                </a:gridCol>
                <a:gridCol w="537942">
                  <a:extLst>
                    <a:ext uri="{9D8B030D-6E8A-4147-A177-3AD203B41FA5}">
                      <a16:colId xmlns:a16="http://schemas.microsoft.com/office/drawing/2014/main" val="3606485982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79278319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783852118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4073040907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141297651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2360815935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3219758042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3530615513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3123074263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3781892703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3056917320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1413902111"/>
                    </a:ext>
                  </a:extLst>
                </a:gridCol>
              </a:tblGrid>
              <a:tr h="4532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Бр.поена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sr-Cyrl-RS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sr-Cyrl-RS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77117"/>
                  </a:ext>
                </a:extLst>
              </a:tr>
              <a:tr h="4828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Број ученика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691669"/>
                  </a:ext>
                </a:extLst>
              </a:tr>
            </a:tbl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843808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01687" y="2996951"/>
            <a:ext cx="12934493" cy="4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1027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2"/>
            <a:ext cx="648072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621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61178" y="836712"/>
            <a:ext cx="9180512" cy="5328592"/>
          </a:xfrm>
        </p:spPr>
        <p:txBody>
          <a:bodyPr>
            <a:normAutofit fontScale="92500" lnSpcReduction="10000"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У школској 2022/2023. у седми разред Математичке гимназије уписало се:</a:t>
            </a:r>
          </a:p>
          <a:p>
            <a:endParaRPr lang="sr-Cyrl-RS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rgbClr val="C00000"/>
                </a:solidFill>
              </a:rPr>
              <a:t>по 7 ученика са Новог Београда и Чукарице;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rgbClr val="C00000"/>
                </a:solidFill>
              </a:rPr>
              <a:t>6 ученика са Звездаре;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rgbClr val="C00000"/>
                </a:solidFill>
              </a:rPr>
              <a:t>4 са Врачара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rgbClr val="C00000"/>
                </a:solidFill>
              </a:rPr>
              <a:t>по 3 са Старог града, Вождовца, Раковице и Палилуле;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rgbClr val="C00000"/>
                </a:solidFill>
              </a:rPr>
              <a:t>по 2 са Савског венца и Земуна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rgbClr val="C00000"/>
                </a:solidFill>
              </a:rPr>
              <a:t>један </a:t>
            </a:r>
            <a:r>
              <a:rPr lang="sr-Cyrl-RS" b="1" dirty="0" smtClean="0">
                <a:solidFill>
                  <a:srgbClr val="C00000"/>
                </a:solidFill>
              </a:rPr>
              <a:t>ученик из Обреновца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rgbClr val="C00000"/>
                </a:solidFill>
              </a:rPr>
              <a:t>један </a:t>
            </a:r>
            <a:r>
              <a:rPr lang="sr-Cyrl-RS" b="1" dirty="0" smtClean="0">
                <a:solidFill>
                  <a:srgbClr val="C00000"/>
                </a:solidFill>
              </a:rPr>
              <a:t>ученик из Нових Бановаца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 smtClean="0">
                <a:solidFill>
                  <a:srgbClr val="C00000"/>
                </a:solidFill>
              </a:rPr>
              <a:t>два </a:t>
            </a:r>
            <a:r>
              <a:rPr lang="sr-Cyrl-RS" b="1" dirty="0" smtClean="0">
                <a:solidFill>
                  <a:srgbClr val="C00000"/>
                </a:solidFill>
              </a:rPr>
              <a:t>ученика која су дошла из иностранства- САД-а и Русије</a:t>
            </a:r>
            <a:endParaRPr lang="sr-Latn-RS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8944" y="53752"/>
            <a:ext cx="8229600" cy="78296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C00000"/>
                </a:solidFill>
              </a:rPr>
              <a:t>Одакле нам долазе ученици?</a:t>
            </a:r>
            <a:endParaRPr lang="sr-Latn-R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46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1009" y="1700808"/>
            <a:ext cx="8229600" cy="4755984"/>
          </a:xfrm>
        </p:spPr>
        <p:txBody>
          <a:bodyPr/>
          <a:lstStyle/>
          <a:p>
            <a:r>
              <a:rPr lang="sr-Cyrl-CS" sz="2800" b="1" dirty="0">
                <a:solidFill>
                  <a:srgbClr val="C00000"/>
                </a:solidFill>
              </a:rPr>
              <a:t>Пријемни испит је полагао свих 47 ученика осмог разред</a:t>
            </a:r>
          </a:p>
          <a:p>
            <a:r>
              <a:rPr lang="sr-Cyrl-CS" sz="2800" b="1" dirty="0">
                <a:solidFill>
                  <a:srgbClr val="C00000"/>
                </a:solidFill>
              </a:rPr>
              <a:t>Свих 47 ученика су положили пријемни испит (имали више од 120 поена).</a:t>
            </a:r>
          </a:p>
          <a:p>
            <a:r>
              <a:rPr lang="sr-Cyrl-RS" sz="2800" b="1" dirty="0">
                <a:solidFill>
                  <a:srgbClr val="C00000"/>
                </a:solidFill>
              </a:rPr>
              <a:t>Од ових ученика, први разред у Математичкој гимназији је уписало 43 ученика (91,49% ). Један ученик је одлучио да се не упише, иако је имао неопходне услове за упис, пошто је очекивао пресељење са породицом у иностранство.</a:t>
            </a:r>
            <a:endParaRPr lang="sr-Latn-RS" sz="2800" b="1" dirty="0">
              <a:solidFill>
                <a:srgbClr val="C00000"/>
              </a:solidFill>
            </a:endParaRPr>
          </a:p>
          <a:p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>
                <a:solidFill>
                  <a:srgbClr val="C00000"/>
                </a:solidFill>
              </a:rPr>
              <a:t>РЕЗУЛТАТИ УЧЕНИКА  МГ-а НА ПРИЈЕМНОМ И ЗАВРШНОМ ИСПИТУ</a:t>
            </a:r>
            <a:endParaRPr lang="sr-Latn-R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98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637" y="1700808"/>
            <a:ext cx="8229600" cy="153195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>
                <a:solidFill>
                  <a:srgbClr val="C00000"/>
                </a:solidFill>
              </a:rPr>
              <a:t>РЕЗУЛТАТИ УЧЕНИКА  МГ-а НА ПРИЈЕМНОМ И ЗАВРШНОМ ИСПИТУ</a:t>
            </a:r>
            <a:endParaRPr lang="sr-Latn-RS" sz="32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232765"/>
            <a:ext cx="56483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0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2800" b="1" dirty="0">
                <a:solidFill>
                  <a:srgbClr val="C00000"/>
                </a:solidFill>
              </a:rPr>
              <a:t>Просечан број поена остварен на тесту из </a:t>
            </a:r>
            <a:endParaRPr lang="sr-Latn-RS" sz="2800" b="1" dirty="0">
              <a:solidFill>
                <a:srgbClr val="C0000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sr-Cyrl-RS" sz="2800" b="1" dirty="0">
                <a:solidFill>
                  <a:srgbClr val="C00000"/>
                </a:solidFill>
              </a:rPr>
              <a:t>српског језика је био 17,21- кориговано </a:t>
            </a:r>
            <a:r>
              <a:rPr lang="sr-Cyrl-RS" sz="2800" b="1">
                <a:solidFill>
                  <a:srgbClr val="C00000"/>
                </a:solidFill>
              </a:rPr>
              <a:t>11,19 </a:t>
            </a:r>
            <a:r>
              <a:rPr lang="sr-Cyrl-RS" sz="2800" b="1" smtClean="0">
                <a:solidFill>
                  <a:srgbClr val="C00000"/>
                </a:solidFill>
              </a:rPr>
              <a:t>( </a:t>
            </a:r>
            <a:r>
              <a:rPr lang="sr-Cyrl-RS" sz="2800" b="1" dirty="0">
                <a:solidFill>
                  <a:srgbClr val="C00000"/>
                </a:solidFill>
              </a:rPr>
              <a:t>86,08%)- просек на нивоу Србије- 8,18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800" b="1" dirty="0">
                <a:solidFill>
                  <a:srgbClr val="C00000"/>
                </a:solidFill>
              </a:rPr>
              <a:t>из математике 19,64- кориговано 12,77 (98,23%)-просек на нивоу Србије- 8,04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800" b="1" dirty="0">
                <a:solidFill>
                  <a:srgbClr val="C00000"/>
                </a:solidFill>
              </a:rPr>
              <a:t>комбинованог теста 18,10- кориговано 12,67 (90,5%)- просек на нивоу Србије- 9,91</a:t>
            </a:r>
          </a:p>
          <a:p>
            <a:r>
              <a:rPr lang="sr-Cyrl-RS" sz="2800" b="1" dirty="0">
                <a:solidFill>
                  <a:srgbClr val="C00000"/>
                </a:solidFill>
              </a:rPr>
              <a:t>Укупно 36,63 од максималних могућих 40 поена (што је 91,58%).</a:t>
            </a:r>
            <a:endParaRPr lang="sr-Latn-RS" sz="2800" b="1" dirty="0">
              <a:solidFill>
                <a:srgbClr val="C00000"/>
              </a:solidFill>
            </a:endParaRPr>
          </a:p>
          <a:p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>
                <a:solidFill>
                  <a:srgbClr val="C00000"/>
                </a:solidFill>
              </a:rPr>
              <a:t>РЕЗУЛТАТИ УЧЕНИКА  МГ-а НА ПРИЈЕМНОМ И ЗАВРШНОМ ИСПИТУ</a:t>
            </a:r>
            <a:endParaRPr lang="sr-Latn-R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51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628800"/>
            <a:ext cx="7992888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Cyrl-RS" sz="6000" b="1" dirty="0">
                <a:solidFill>
                  <a:srgbClr val="C00000"/>
                </a:solidFill>
              </a:rPr>
              <a:t>ХВАЛА НА ПАЖЊИ!</a:t>
            </a:r>
          </a:p>
          <a:p>
            <a:pPr algn="ctr">
              <a:lnSpc>
                <a:spcPct val="150000"/>
              </a:lnSpc>
            </a:pPr>
            <a:r>
              <a:rPr lang="sr-Cyrl-RS" sz="6000" b="1" dirty="0">
                <a:solidFill>
                  <a:srgbClr val="C00000"/>
                </a:solidFill>
              </a:rPr>
              <a:t>☺</a:t>
            </a:r>
          </a:p>
        </p:txBody>
      </p:sp>
    </p:spTree>
    <p:extLst>
      <p:ext uri="{BB962C8B-B14F-4D97-AF65-F5344CB8AC3E}">
        <p14:creationId xmlns:p14="http://schemas.microsoft.com/office/powerpoint/2010/main" val="215509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940" y="1700808"/>
            <a:ext cx="8820472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За упис у седми разред основне школе у  Математичкој гимназији </a:t>
            </a:r>
          </a:p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вреднују се: </a:t>
            </a:r>
            <a:endParaRPr lang="sr-Latn-RS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RS" sz="2800" dirty="0">
                <a:solidFill>
                  <a:srgbClr val="C00000"/>
                </a:solidFill>
              </a:rPr>
              <a:t>-  </a:t>
            </a:r>
            <a:r>
              <a:rPr lang="sr-Cyrl-RS" sz="2800" b="1" dirty="0">
                <a:solidFill>
                  <a:srgbClr val="C00000"/>
                </a:solidFill>
              </a:rPr>
              <a:t>резултати</a:t>
            </a:r>
            <a:r>
              <a:rPr lang="sr-Cyrl-RS" sz="2800" dirty="0">
                <a:solidFill>
                  <a:srgbClr val="C00000"/>
                </a:solidFill>
              </a:rPr>
              <a:t> </a:t>
            </a:r>
            <a:r>
              <a:rPr lang="sr-Cyrl-CS" sz="2800" b="1" dirty="0">
                <a:solidFill>
                  <a:srgbClr val="C00000"/>
                </a:solidFill>
              </a:rPr>
              <a:t>теста способности: </a:t>
            </a:r>
          </a:p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 максималан број поена: </a:t>
            </a:r>
            <a:r>
              <a:rPr lang="en-US" sz="2800" dirty="0">
                <a:solidFill>
                  <a:srgbClr val="C00000"/>
                </a:solidFill>
              </a:rPr>
              <a:t>12</a:t>
            </a:r>
            <a:r>
              <a:rPr lang="sr-Cyrl-CS" sz="2800" dirty="0">
                <a:solidFill>
                  <a:srgbClr val="C00000"/>
                </a:solidFill>
              </a:rPr>
              <a:t>0; </a:t>
            </a:r>
          </a:p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да би положио ученик мора да оствари најмање 60 поена на тесту</a:t>
            </a:r>
          </a:p>
          <a:p>
            <a:pPr marL="0" indent="0">
              <a:buNone/>
            </a:pPr>
            <a:r>
              <a:rPr lang="sr-Cyrl-RS" sz="3600" dirty="0">
                <a:solidFill>
                  <a:srgbClr val="C00000"/>
                </a:solidFill>
              </a:rPr>
              <a:t>	-  </a:t>
            </a:r>
            <a:r>
              <a:rPr lang="sr-Cyrl-CS" sz="3600" b="1" dirty="0">
                <a:solidFill>
                  <a:srgbClr val="002060"/>
                </a:solidFill>
              </a:rPr>
              <a:t>	</a:t>
            </a:r>
            <a:endParaRPr lang="sr-Latn-RS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931224" cy="778098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>УПИС У СЕДМИ РАЗРЕД</a:t>
            </a:r>
            <a:endParaRPr lang="sr-Latn-R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75"/>
    </mc:Choice>
    <mc:Fallback xmlns="">
      <p:transition spd="slow" advTm="3097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8786"/>
            <a:ext cx="9144000" cy="545921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r-Cyrl-CS" sz="3600" b="1" dirty="0">
                <a:solidFill>
                  <a:srgbClr val="C00000"/>
                </a:solidFill>
              </a:rPr>
              <a:t>-  </a:t>
            </a:r>
            <a:r>
              <a:rPr lang="sr-Cyrl-CS" sz="4400" b="1" dirty="0">
                <a:solidFill>
                  <a:srgbClr val="C00000"/>
                </a:solidFill>
              </a:rPr>
              <a:t>оцене ученика у досадашњем школовању</a:t>
            </a:r>
            <a:r>
              <a:rPr lang="sr-Cyrl-RS" sz="4400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sr-Cyrl-RS" sz="4400" dirty="0">
                <a:solidFill>
                  <a:srgbClr val="C00000"/>
                </a:solidFill>
              </a:rPr>
              <a:t>       максималан број поена: 20</a:t>
            </a:r>
          </a:p>
          <a:p>
            <a:pPr>
              <a:buFontTx/>
              <a:buChar char="-"/>
            </a:pPr>
            <a:endParaRPr lang="sr-Cyrl-RS" sz="4400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sr-Cyrl-RS" sz="4400" b="1" dirty="0">
                <a:solidFill>
                  <a:srgbClr val="C00000"/>
                </a:solidFill>
              </a:rPr>
              <a:t>успех на такмичењу из математике у шестом разреду: </a:t>
            </a:r>
            <a:endParaRPr lang="sr-Cyrl-R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R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4400" dirty="0"/>
              <a:t>	</a:t>
            </a:r>
            <a:r>
              <a:rPr lang="sr-Cyrl-CS" sz="4400" b="1" dirty="0">
                <a:solidFill>
                  <a:srgbClr val="C00000"/>
                </a:solidFill>
              </a:rPr>
              <a:t>	државно такмичење:</a:t>
            </a:r>
            <a:endParaRPr lang="sr-Latn-RS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Latn-RS" sz="4400" b="1" dirty="0">
                <a:solidFill>
                  <a:srgbClr val="C00000"/>
                </a:solidFill>
              </a:rPr>
              <a:t>	</a:t>
            </a:r>
            <a:r>
              <a:rPr lang="sr-Cyrl-CS" sz="4400" b="1" dirty="0">
                <a:solidFill>
                  <a:srgbClr val="C00000"/>
                </a:solidFill>
              </a:rPr>
              <a:t>		1. награда-40 поена</a:t>
            </a:r>
          </a:p>
          <a:p>
            <a:pPr marL="0" indent="0">
              <a:buNone/>
            </a:pPr>
            <a:r>
              <a:rPr lang="sr-Cyrl-CS" sz="4400" b="1" dirty="0">
                <a:solidFill>
                  <a:srgbClr val="C00000"/>
                </a:solidFill>
              </a:rPr>
              <a:t>			2. награда- 35 поена</a:t>
            </a:r>
          </a:p>
          <a:p>
            <a:pPr marL="0" indent="0">
              <a:buNone/>
            </a:pPr>
            <a:r>
              <a:rPr lang="sr-Cyrl-CS" sz="4400" b="1" dirty="0">
                <a:solidFill>
                  <a:srgbClr val="C00000"/>
                </a:solidFill>
              </a:rPr>
              <a:t>			3. награда- 30 поена</a:t>
            </a:r>
            <a:endParaRPr lang="en-US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C00000"/>
                </a:solidFill>
              </a:rPr>
              <a:t>	</a:t>
            </a:r>
            <a:r>
              <a:rPr lang="sr-Cyrl-RS" sz="4400" b="1" dirty="0">
                <a:solidFill>
                  <a:srgbClr val="C00000"/>
                </a:solidFill>
              </a:rPr>
              <a:t>учествовање на државном такмичењу (без награде): 				         -</a:t>
            </a:r>
            <a:r>
              <a:rPr lang="en-US" sz="4400" b="1" dirty="0">
                <a:solidFill>
                  <a:srgbClr val="C00000"/>
                </a:solidFill>
              </a:rPr>
              <a:t>20 </a:t>
            </a:r>
            <a:r>
              <a:rPr lang="sr-Cyrl-RS" sz="4400" b="1" dirty="0">
                <a:solidFill>
                  <a:srgbClr val="C00000"/>
                </a:solidFill>
              </a:rPr>
              <a:t>поена</a:t>
            </a:r>
            <a:endParaRPr lang="sr-Cyrl-C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4400" dirty="0">
                <a:solidFill>
                  <a:srgbClr val="C00000"/>
                </a:solidFill>
              </a:rPr>
              <a:t>				      		</a:t>
            </a:r>
            <a:endParaRPr lang="sr-Cyrl-RS" sz="4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RS" sz="4400" b="1" dirty="0">
                <a:solidFill>
                  <a:srgbClr val="C00000"/>
                </a:solidFill>
              </a:rPr>
              <a:t>МАКСИМАЛНО УЧЕНИК </a:t>
            </a:r>
          </a:p>
          <a:p>
            <a:pPr marL="0" indent="0" algn="ctr">
              <a:buNone/>
            </a:pPr>
            <a:r>
              <a:rPr lang="sr-Cyrl-RS" sz="4400" b="1" dirty="0">
                <a:solidFill>
                  <a:srgbClr val="C00000"/>
                </a:solidFill>
              </a:rPr>
              <a:t>МОЖЕ ИМАТИ  180 ПОЕНА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19256" cy="850106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>УПИС У СЕДМИ РАЗРЕД</a:t>
            </a:r>
            <a:endParaRPr lang="sr-Latn-R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6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46"/>
    </mc:Choice>
    <mc:Fallback xmlns="">
      <p:transition spd="slow" advTm="311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017" y="1628800"/>
            <a:ext cx="8877672" cy="4248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КАКО УПИСАТИ </a:t>
            </a:r>
          </a:p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СЕДМИ РАЗРЕД </a:t>
            </a:r>
          </a:p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У </a:t>
            </a:r>
          </a:p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МАТЕМАТИЧКОЈ ГИМНАЗИЈИ?</a:t>
            </a:r>
            <a:endParaRPr lang="sr-Latn-RS" sz="60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728192"/>
          </a:xfrm>
        </p:spPr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8830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43"/>
    </mc:Choice>
    <mc:Fallback xmlns="">
      <p:transition spd="slow" advTm="3094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5" y="1738770"/>
            <a:ext cx="9144000" cy="51125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sr-Cyrl-CS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6000" b="1" dirty="0">
                <a:solidFill>
                  <a:srgbClr val="C00000"/>
                </a:solidFill>
              </a:rPr>
              <a:t>Пријављивање за полагање теста способности: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sz="6000" b="1" dirty="0" smtClean="0">
                <a:solidFill>
                  <a:srgbClr val="C00000"/>
                </a:solidFill>
              </a:rPr>
              <a:t>од 18. априла до 12. јуна–онлајн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sr-Cyrl-RS" sz="6000" b="1" dirty="0">
                <a:solidFill>
                  <a:srgbClr val="C00000"/>
                </a:solidFill>
              </a:rPr>
              <a:t>пријава </a:t>
            </a:r>
            <a:r>
              <a:rPr lang="sr-Latn-RS" sz="6000" b="1" dirty="0">
                <a:solidFill>
                  <a:srgbClr val="C00000"/>
                </a:solidFill>
                <a:hlinkClick r:id="rId2"/>
              </a:rPr>
              <a:t>https://upisusedmi.mg.edu.rs</a:t>
            </a:r>
            <a:r>
              <a:rPr lang="sr-Cyrl-RS" sz="6000" b="1" dirty="0">
                <a:solidFill>
                  <a:srgbClr val="C00000"/>
                </a:solidFill>
              </a:rPr>
              <a:t> </a:t>
            </a:r>
            <a:endParaRPr lang="sr-Latn-RS" sz="60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sz="6000" b="1" dirty="0" smtClean="0">
                <a:solidFill>
                  <a:srgbClr val="C00000"/>
                </a:solidFill>
              </a:rPr>
              <a:t>понедељак и уторак, 12. и 13. јун, од 9 до 16 часова-у Математичкој гимназији, за оне који немају могућности онлајн пријаве</a:t>
            </a:r>
            <a:endParaRPr lang="sr-Cyrl-RS" sz="6000" b="1" dirty="0">
              <a:solidFill>
                <a:srgbClr val="C00000"/>
              </a:solidFill>
            </a:endParaRPr>
          </a:p>
          <a:p>
            <a:pPr marL="896938" indent="0">
              <a:lnSpc>
                <a:spcPct val="150000"/>
              </a:lnSpc>
              <a:buNone/>
            </a:pPr>
            <a:r>
              <a:rPr lang="sr-Cyrl-CS" sz="4400" b="1" dirty="0">
                <a:solidFill>
                  <a:srgbClr val="C00000"/>
                </a:solidFill>
              </a:rPr>
              <a:t>	</a:t>
            </a:r>
            <a:endParaRPr lang="sr-Latn-RS" sz="4400" dirty="0"/>
          </a:p>
          <a:p>
            <a:pPr marL="0" indent="0">
              <a:lnSpc>
                <a:spcPct val="150000"/>
              </a:lnSpc>
              <a:buNone/>
            </a:pPr>
            <a:endParaRPr lang="sr-Cyrl-CS" sz="3600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sr-Latn-RS" sz="3600" dirty="0">
              <a:solidFill>
                <a:srgbClr val="C00000"/>
              </a:solidFill>
            </a:endParaRPr>
          </a:p>
          <a:p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03232" cy="780696"/>
          </a:xfrm>
        </p:spPr>
        <p:txBody>
          <a:bodyPr>
            <a:normAutofit fontScale="90000"/>
          </a:bodyPr>
          <a:lstStyle/>
          <a:p>
            <a:r>
              <a:rPr lang="sr-Cyrl-CS" u="wavy" dirty="0"/>
              <a:t>                                                     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4000" b="1" dirty="0">
                <a:solidFill>
                  <a:srgbClr val="C00000"/>
                </a:solidFill>
              </a:rPr>
              <a:t>УПИС У СЕДМИ РАЗРЕД</a:t>
            </a:r>
            <a:r>
              <a:rPr lang="sr-Cyrl-CS" sz="4000" b="1" u="wavy" dirty="0">
                <a:solidFill>
                  <a:srgbClr val="C00000"/>
                </a:solidFill>
                <a:effectLst/>
              </a:rPr>
              <a:t>:</a:t>
            </a:r>
            <a:endParaRPr lang="sr-Latn-RS" sz="4000" b="1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85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11"/>
    </mc:Choice>
    <mc:Fallback xmlns="">
      <p:transition spd="slow" advTm="3091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sr-Cyrl-CS" sz="4000" b="1" dirty="0">
                <a:solidFill>
                  <a:srgbClr val="C00000"/>
                </a:solidFill>
              </a:rPr>
              <a:t> ПОЛАГАЊЕ ТЕСТА СПОСОБНОСТИ</a:t>
            </a:r>
          </a:p>
          <a:p>
            <a:pPr marL="0" indent="0" algn="ctr">
              <a:buNone/>
            </a:pPr>
            <a:endParaRPr lang="sr-Cyrl-C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4000" b="1" dirty="0" smtClean="0">
                <a:solidFill>
                  <a:srgbClr val="C00000"/>
                </a:solidFill>
              </a:rPr>
              <a:t>24. јуна 2023. у 10 часова</a:t>
            </a:r>
          </a:p>
          <a:p>
            <a:pPr marL="0" indent="0" algn="ctr">
              <a:buNone/>
            </a:pPr>
            <a:endParaRPr lang="sr-Cyrl-C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Ученици треба на тест да дођу  у школу</a:t>
            </a: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најкасније </a:t>
            </a:r>
            <a:r>
              <a:rPr lang="sr-Cyrl-RS" sz="3200" b="1" dirty="0" smtClean="0">
                <a:solidFill>
                  <a:srgbClr val="C00000"/>
                </a:solidFill>
              </a:rPr>
              <a:t>у 9.30</a:t>
            </a:r>
            <a:endParaRPr lang="sr-Cyrl-CS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      Израда теста способности </a:t>
            </a: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     траје 120 минута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80" y="116632"/>
            <a:ext cx="8075240" cy="1368152"/>
          </a:xfrm>
        </p:spPr>
        <p:txBody>
          <a:bodyPr>
            <a:noAutofit/>
          </a:bodyPr>
          <a:lstStyle/>
          <a:p>
            <a:r>
              <a:rPr lang="sr-Cyrl-RS" sz="4400" b="1" dirty="0">
                <a:solidFill>
                  <a:srgbClr val="C00000"/>
                </a:solidFill>
              </a:rPr>
              <a:t>УПИС У СЕДМИ РАЗРЕД</a:t>
            </a:r>
            <a:br>
              <a:rPr lang="sr-Cyrl-RS" sz="4400" b="1" dirty="0">
                <a:solidFill>
                  <a:srgbClr val="C00000"/>
                </a:solidFill>
              </a:rPr>
            </a:br>
            <a:endParaRPr lang="sr-Latn-R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8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67"/>
    </mc:Choice>
    <mc:Fallback xmlns="">
      <p:transition spd="slow" advTm="3056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4573" y="1628800"/>
            <a:ext cx="9156700" cy="5085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На израду теста треба понети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CS" sz="2800" b="1" dirty="0">
                <a:solidFill>
                  <a:srgbClr val="C00000"/>
                </a:solidFill>
              </a:rPr>
              <a:t>ђачку књижицу са фотографијом која је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  печатирана,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CS" sz="2800" b="1" dirty="0">
                <a:solidFill>
                  <a:srgbClr val="C00000"/>
                </a:solidFill>
              </a:rPr>
              <a:t>потврду добијену када је пријављен тест способности 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CS" sz="2800" b="1" dirty="0">
                <a:solidFill>
                  <a:srgbClr val="C00000"/>
                </a:solidFill>
              </a:rPr>
              <a:t>прибор </a:t>
            </a:r>
            <a:r>
              <a:rPr lang="sr-Cyrl-CS" sz="2800" b="1" dirty="0" smtClean="0">
                <a:solidFill>
                  <a:srgbClr val="C00000"/>
                </a:solidFill>
              </a:rPr>
              <a:t>-оловка</a:t>
            </a:r>
            <a:r>
              <a:rPr lang="sr-Cyrl-CS" sz="2800" b="1" dirty="0">
                <a:solidFill>
                  <a:srgbClr val="C00000"/>
                </a:solidFill>
              </a:rPr>
              <a:t>, </a:t>
            </a:r>
            <a:r>
              <a:rPr lang="sr-Cyrl-CS" sz="2800" b="1" dirty="0" smtClean="0">
                <a:solidFill>
                  <a:srgbClr val="C00000"/>
                </a:solidFill>
              </a:rPr>
              <a:t>гумица,хемијска оловка,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</a:t>
            </a:r>
            <a:r>
              <a:rPr lang="sr-Cyrl-CS" sz="2800" b="1" dirty="0" smtClean="0">
                <a:solidFill>
                  <a:srgbClr val="C00000"/>
                </a:solidFill>
              </a:rPr>
              <a:t>                  лењир, троугао и шестар</a:t>
            </a:r>
            <a:endParaRPr lang="sr-Cyrl-C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C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Може се понети и флашица са водом и чоколадица. Није дозвољено уносити мобилни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		</a:t>
            </a:r>
            <a:r>
              <a:rPr lang="sr-Cyrl-CS" sz="2800" b="1" dirty="0" smtClean="0">
                <a:solidFill>
                  <a:srgbClr val="C00000"/>
                </a:solidFill>
              </a:rPr>
              <a:t>телефон и калкулатор</a:t>
            </a:r>
            <a:endParaRPr lang="sr-Cyrl-CS" sz="28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56" y="620688"/>
            <a:ext cx="7931224" cy="850106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rgbClr val="C00000"/>
                </a:solidFill>
              </a:rPr>
              <a:t>УПИС У СЕДМИ РАЗРЕД</a:t>
            </a:r>
            <a:endParaRPr lang="sr-Latn-R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7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2"/>
    </mc:Choice>
    <mc:Fallback xmlns="">
      <p:transition spd="slow" advTm="3033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Непосредно после завршене израде теста- истицање решења задатака на огласној табли Школе и сајту </a:t>
            </a:r>
            <a:r>
              <a:rPr lang="ru-RU" sz="2400" b="1" dirty="0">
                <a:solidFill>
                  <a:srgbClr val="C00000"/>
                </a:solidFill>
                <a:hlinkClick r:id="rId2"/>
              </a:rPr>
              <a:t>https://upisusedmi.mg.edu.rs/</a:t>
            </a:r>
            <a:endParaRPr lang="ru-RU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У каснијим послеподневним сатима- истицање прелиминарних резултата теста способности на огласној табли Школе</a:t>
            </a:r>
            <a:r>
              <a:rPr lang="sr-Cyrl-RS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и сајту </a:t>
            </a:r>
            <a:r>
              <a:rPr lang="ru-RU" sz="2400" b="1" dirty="0">
                <a:solidFill>
                  <a:srgbClr val="C00000"/>
                </a:solidFill>
                <a:hlinkClick r:id="rId2"/>
              </a:rPr>
              <a:t>https://upisusedmi.mg.edu.rs/</a:t>
            </a:r>
            <a:endParaRPr lang="ru-RU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понедељак, 26. јун, од 9 до 14 часова-примање </a:t>
            </a:r>
            <a:r>
              <a:rPr lang="ru-RU" sz="2400" b="1" dirty="0">
                <a:solidFill>
                  <a:srgbClr val="C00000"/>
                </a:solidFill>
              </a:rPr>
              <a:t>жалби на резултате теста </a:t>
            </a:r>
            <a:r>
              <a:rPr lang="ru-RU" sz="2400" b="1" dirty="0" smtClean="0">
                <a:solidFill>
                  <a:srgbClr val="C00000"/>
                </a:solidFill>
              </a:rPr>
              <a:t>способности</a:t>
            </a:r>
            <a:endParaRPr lang="ru-RU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Уторак, 27. јун до 10 часова- објављивање </a:t>
            </a:r>
            <a:r>
              <a:rPr lang="ru-RU" sz="2400" b="1" dirty="0">
                <a:solidFill>
                  <a:srgbClr val="C00000"/>
                </a:solidFill>
              </a:rPr>
              <a:t>коначних резултата на тесту </a:t>
            </a:r>
            <a:r>
              <a:rPr lang="ru-RU" sz="2400" b="1" dirty="0" smtClean="0">
                <a:solidFill>
                  <a:srgbClr val="C00000"/>
                </a:solidFill>
              </a:rPr>
              <a:t>способности</a:t>
            </a:r>
            <a:endParaRPr lang="sr-Cyrl-CS" sz="20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03232" cy="792088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>УПИС У СЕДМИ РАЗР</a:t>
            </a:r>
            <a:r>
              <a:rPr lang="sr-Cyrl-RS" sz="3600" dirty="0">
                <a:solidFill>
                  <a:srgbClr val="C00000"/>
                </a:solidFill>
              </a:rPr>
              <a:t>ЕД</a:t>
            </a:r>
            <a:endParaRPr lang="sr-Latn-R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5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87"/>
    </mc:Choice>
    <mc:Fallback xmlns="">
      <p:transition spd="slow" advTm="3168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48464" cy="53094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четвртак, 29.јун од 9 до 16 часова- доношење </a:t>
            </a:r>
            <a:r>
              <a:rPr lang="ru-RU" sz="2400" b="1" dirty="0">
                <a:solidFill>
                  <a:srgbClr val="C00000"/>
                </a:solidFill>
              </a:rPr>
              <a:t>фотокопије докумената ради верификације </a:t>
            </a:r>
            <a:r>
              <a:rPr lang="ru-RU" sz="2400" b="1" dirty="0" smtClean="0">
                <a:solidFill>
                  <a:srgbClr val="C00000"/>
                </a:solidFill>
              </a:rPr>
              <a:t>података, за све кандидате који су положили тест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уколико кандидати не донесу документа на верификацију, сматра се да су одустали од уписа!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srgbClr val="C00000"/>
                </a:solidFill>
              </a:rPr>
              <a:t>петак, 30. јуни, до 10 часова- објављивање прелиминарне ранг листе</a:t>
            </a:r>
            <a:endParaRPr lang="sr-Cyrl-RS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srgbClr val="C00000"/>
                </a:solidFill>
              </a:rPr>
              <a:t>понедељак, 3. јули</a:t>
            </a:r>
            <a:r>
              <a:rPr lang="sr-Cyrl-RS" sz="2400" b="1" dirty="0">
                <a:solidFill>
                  <a:srgbClr val="C00000"/>
                </a:solidFill>
              </a:rPr>
              <a:t>, </a:t>
            </a:r>
            <a:r>
              <a:rPr lang="sr-Cyrl-RS" sz="2400" b="1" dirty="0" smtClean="0">
                <a:solidFill>
                  <a:srgbClr val="C00000"/>
                </a:solidFill>
              </a:rPr>
              <a:t> од 9 до 11 часова- примање </a:t>
            </a:r>
            <a:r>
              <a:rPr lang="sr-Cyrl-RS" sz="2400" b="1" dirty="0">
                <a:solidFill>
                  <a:srgbClr val="C00000"/>
                </a:solidFill>
              </a:rPr>
              <a:t>жалби на </a:t>
            </a:r>
            <a:r>
              <a:rPr lang="sr-Cyrl-RS" sz="2400" b="1" dirty="0" smtClean="0">
                <a:solidFill>
                  <a:srgbClr val="C00000"/>
                </a:solidFill>
              </a:rPr>
              <a:t>прелиминарну ранг листу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srgbClr val="C00000"/>
                </a:solidFill>
              </a:rPr>
              <a:t>понедељак, 3. јули, до 12 часова- објављивање коначне ранг листе</a:t>
            </a:r>
            <a:endParaRPr lang="sr-Cyrl-RS" sz="24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27152"/>
            <a:ext cx="8363272" cy="644748"/>
          </a:xfrm>
        </p:spPr>
        <p:txBody>
          <a:bodyPr>
            <a:noAutofit/>
          </a:bodyPr>
          <a:lstStyle/>
          <a:p>
            <a:r>
              <a:rPr lang="sr-Cyrl-RS" sz="3600" b="1" dirty="0" smtClean="0">
                <a:solidFill>
                  <a:srgbClr val="C00000"/>
                </a:solidFill>
              </a:rPr>
              <a:t/>
            </a:r>
            <a:br>
              <a:rPr lang="sr-Cyrl-RS" sz="3600" b="1" dirty="0" smtClean="0">
                <a:solidFill>
                  <a:srgbClr val="C00000"/>
                </a:solidFill>
              </a:rPr>
            </a:br>
            <a:r>
              <a:rPr lang="sr-Cyrl-RS" sz="3600" b="1" dirty="0" smtClean="0">
                <a:solidFill>
                  <a:srgbClr val="C00000"/>
                </a:solidFill>
              </a:rPr>
              <a:t>УПИС </a:t>
            </a:r>
            <a:r>
              <a:rPr lang="sr-Cyrl-RS" sz="3600" b="1" dirty="0">
                <a:solidFill>
                  <a:srgbClr val="C00000"/>
                </a:solidFill>
              </a:rPr>
              <a:t>У СЕДМИ РАЗРЕД</a:t>
            </a:r>
            <a:br>
              <a:rPr lang="sr-Cyrl-RS" sz="3600" b="1" dirty="0">
                <a:solidFill>
                  <a:srgbClr val="C00000"/>
                </a:solidFill>
              </a:rPr>
            </a:br>
            <a:endParaRPr lang="sr-Latn-R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7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18"/>
    </mc:Choice>
    <mc:Fallback xmlns="">
      <p:transition spd="slow" advTm="30218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512</TotalTime>
  <Words>835</Words>
  <Application>Microsoft Office PowerPoint</Application>
  <PresentationFormat>On-screen Show (4:3)</PresentationFormat>
  <Paragraphs>148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УПИС У СЕДМИ РАЗРЕД У МАТЕМАТИЧКОЈ ГИМНАЗИЈИ</vt:lpstr>
      <vt:lpstr>УПИС У СЕДМИ РАЗРЕД</vt:lpstr>
      <vt:lpstr>УПИС У СЕДМИ РАЗРЕД</vt:lpstr>
      <vt:lpstr>PowerPoint Presentation</vt:lpstr>
      <vt:lpstr>                                                      УПИС У СЕДМИ РАЗРЕД:</vt:lpstr>
      <vt:lpstr>УПИС У СЕДМИ РАЗРЕД </vt:lpstr>
      <vt:lpstr>УПИС У СЕДМИ РАЗРЕД</vt:lpstr>
      <vt:lpstr>УПИС У СЕДМИ РАЗРЕД</vt:lpstr>
      <vt:lpstr> УПИС У СЕДМИ РАЗРЕД </vt:lpstr>
      <vt:lpstr>PowerPoint Presentation</vt:lpstr>
      <vt:lpstr>УПИС У СЕДМИ РАЗРЕД</vt:lpstr>
      <vt:lpstr>УПИС У СЕДМИ РАЗРЕД-  ЈУНИ 2022</vt:lpstr>
      <vt:lpstr> Успех ученика на тесту способности- јуни 2022. </vt:lpstr>
      <vt:lpstr>Одакле нам долазе ученици?</vt:lpstr>
      <vt:lpstr>РЕЗУЛТАТИ УЧЕНИКА  МГ-а НА ПРИЈЕМНОМ И ЗАВРШНОМ ИСПИТУ</vt:lpstr>
      <vt:lpstr>РЕЗУЛТАТИ УЧЕНИКА  МГ-а НА ПРИЈЕМНОМ И ЗАВРШНОМ ИСПИТУ</vt:lpstr>
      <vt:lpstr>РЕЗУЛТАТИ УЧЕНИКА  МГ-а НА ПРИЈЕМНОМ И ЗАВРШНОМ ИСПИТУ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УПИС У СЕДМИ РАЗРЕД ОСНОВНЕ ШКОЛЕ У МАТЕМАТИЧКОЈ ГИМНАЗИЈИ</dc:title>
  <dc:creator>Jasmin Stosic</dc:creator>
  <cp:lastModifiedBy>Jasmina Stosic</cp:lastModifiedBy>
  <cp:revision>34</cp:revision>
  <dcterms:created xsi:type="dcterms:W3CDTF">2015-05-18T13:42:02Z</dcterms:created>
  <dcterms:modified xsi:type="dcterms:W3CDTF">2023-03-29T11:42:25Z</dcterms:modified>
</cp:coreProperties>
</file>